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258" r:id="rId4"/>
    <p:sldId id="259" r:id="rId5"/>
    <p:sldId id="319" r:id="rId6"/>
    <p:sldId id="260" r:id="rId7"/>
    <p:sldId id="320" r:id="rId8"/>
    <p:sldId id="310" r:id="rId9"/>
    <p:sldId id="311" r:id="rId10"/>
    <p:sldId id="313" r:id="rId11"/>
    <p:sldId id="309" r:id="rId12"/>
    <p:sldId id="314" r:id="rId13"/>
    <p:sldId id="316" r:id="rId14"/>
    <p:sldId id="317" r:id="rId15"/>
    <p:sldId id="315" r:id="rId16"/>
    <p:sldId id="318" r:id="rId17"/>
    <p:sldId id="321" r:id="rId18"/>
    <p:sldId id="322" r:id="rId19"/>
    <p:sldId id="323" r:id="rId20"/>
    <p:sldId id="324" r:id="rId21"/>
    <p:sldId id="326" r:id="rId22"/>
    <p:sldId id="328" r:id="rId23"/>
    <p:sldId id="262" r:id="rId24"/>
    <p:sldId id="379" r:id="rId25"/>
    <p:sldId id="380" r:id="rId26"/>
    <p:sldId id="282" r:id="rId27"/>
    <p:sldId id="330" r:id="rId28"/>
    <p:sldId id="381" r:id="rId29"/>
    <p:sldId id="382" r:id="rId30"/>
    <p:sldId id="383" r:id="rId31"/>
    <p:sldId id="264" r:id="rId32"/>
    <p:sldId id="266" r:id="rId33"/>
    <p:sldId id="293" r:id="rId34"/>
    <p:sldId id="294" r:id="rId35"/>
    <p:sldId id="331" r:id="rId36"/>
    <p:sldId id="332" r:id="rId37"/>
    <p:sldId id="334" r:id="rId38"/>
    <p:sldId id="335" r:id="rId39"/>
    <p:sldId id="336" r:id="rId40"/>
    <p:sldId id="337" r:id="rId41"/>
    <p:sldId id="345" r:id="rId42"/>
    <p:sldId id="364" r:id="rId43"/>
    <p:sldId id="376" r:id="rId44"/>
    <p:sldId id="365" r:id="rId45"/>
    <p:sldId id="366" r:id="rId46"/>
    <p:sldId id="367" r:id="rId47"/>
    <p:sldId id="369" r:id="rId48"/>
    <p:sldId id="370" r:id="rId49"/>
    <p:sldId id="371" r:id="rId50"/>
    <p:sldId id="339" r:id="rId51"/>
    <p:sldId id="351" r:id="rId52"/>
    <p:sldId id="352" r:id="rId53"/>
    <p:sldId id="340" r:id="rId54"/>
    <p:sldId id="372" r:id="rId55"/>
    <p:sldId id="373" r:id="rId56"/>
    <p:sldId id="353" r:id="rId57"/>
    <p:sldId id="374" r:id="rId58"/>
    <p:sldId id="375" r:id="rId59"/>
    <p:sldId id="341" r:id="rId60"/>
    <p:sldId id="343" r:id="rId61"/>
    <p:sldId id="363" r:id="rId62"/>
    <p:sldId id="377" r:id="rId63"/>
    <p:sldId id="378" r:id="rId64"/>
    <p:sldId id="389" r:id="rId65"/>
    <p:sldId id="390" r:id="rId66"/>
    <p:sldId id="391" r:id="rId67"/>
    <p:sldId id="355" r:id="rId68"/>
    <p:sldId id="361" r:id="rId69"/>
    <p:sldId id="393" r:id="rId70"/>
    <p:sldId id="395" r:id="rId71"/>
    <p:sldId id="394" r:id="rId72"/>
    <p:sldId id="396" r:id="rId73"/>
    <p:sldId id="397" r:id="rId74"/>
    <p:sldId id="398" r:id="rId75"/>
    <p:sldId id="362" r:id="rId76"/>
    <p:sldId id="384" r:id="rId77"/>
    <p:sldId id="385" r:id="rId78"/>
    <p:sldId id="386" r:id="rId79"/>
    <p:sldId id="387" r:id="rId80"/>
    <p:sldId id="388" r:id="rId81"/>
    <p:sldId id="392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E73"/>
    <a:srgbClr val="1C1B1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21"/>
    <p:restoredTop sz="94542"/>
  </p:normalViewPr>
  <p:slideViewPr>
    <p:cSldViewPr snapToGrid="0" snapToObjects="1">
      <p:cViewPr varScale="1">
        <p:scale>
          <a:sx n="29" d="100"/>
          <a:sy n="29" d="100"/>
        </p:scale>
        <p:origin x="-168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039F4-4D95-0F4A-9CEE-FC7FA03C437A}" type="datetimeFigureOut">
              <a:rPr lang="en-US" smtClean="0"/>
              <a:pPr/>
              <a:t>8/27/2019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76794-87B0-CA48-A641-E50A638935E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0317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E9EAA-813C-4299-A8EF-659E5F29C5FA}" type="datetime1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44032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C784-9B87-4C45-9871-B41DD2DA139F}" type="datetime1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721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07AD7-668E-4631-B8F8-2794E55BBC00}" type="datetime1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75352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655DA-7765-425F-B39D-08A0D2A0FC11}" type="datetime1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36230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9121A-5E33-4246-899F-2D38EBD53A03}" type="datetime1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15680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4EA9-D67B-496E-97FC-3FA90EBE265D}" type="datetime1">
              <a:rPr lang="en-US" smtClean="0"/>
              <a:pPr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9120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0F815-E4B0-48A9-9307-99BF57F27E60}" type="datetime1">
              <a:rPr lang="en-US" smtClean="0"/>
              <a:pPr/>
              <a:t>8/27/2019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60364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9513-09E7-4698-A6FE-FB99AACEF2B9}" type="datetime1">
              <a:rPr lang="en-US" smtClean="0"/>
              <a:pPr/>
              <a:t>8/27/2019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27888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2CB5-D38D-431F-B98E-5BB2999CCE7B}" type="datetime1">
              <a:rPr lang="en-US" smtClean="0"/>
              <a:pPr/>
              <a:t>8/27/2019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7659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5B0E-6C58-451B-9D59-5B5977C8EE59}" type="datetime1">
              <a:rPr lang="en-US" smtClean="0"/>
              <a:pPr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6338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5525-9455-4955-B413-5F3BCBADF9A4}" type="datetime1">
              <a:rPr lang="en-US" smtClean="0"/>
              <a:pPr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2051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76D92-A326-4DC6-B474-3604ABE11D41}" type="datetime1">
              <a:rPr lang="en-US" smtClean="0"/>
              <a:pPr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8517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3.png"/><Relationship Id="rId5" Type="http://schemas.openxmlformats.org/officeDocument/2006/relationships/image" Target="../media/image34.png"/><Relationship Id="rId10" Type="http://schemas.openxmlformats.org/officeDocument/2006/relationships/image" Target="../media/image32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2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0.png"/><Relationship Id="rId7" Type="http://schemas.openxmlformats.org/officeDocument/2006/relationships/image" Target="../media/image3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0.png"/><Relationship Id="rId7" Type="http://schemas.openxmlformats.org/officeDocument/2006/relationships/image" Target="../media/image6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12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3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4.png"/><Relationship Id="rId7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33.png"/><Relationship Id="rId4" Type="http://schemas.openxmlformats.org/officeDocument/2006/relationships/image" Target="../media/image85.png"/><Relationship Id="rId9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0.png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12.png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7.png"/><Relationship Id="rId4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3.png"/><Relationship Id="rId4" Type="http://schemas.openxmlformats.org/officeDocument/2006/relationships/image" Target="../media/image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2.png"/><Relationship Id="rId4" Type="http://schemas.openxmlformats.org/officeDocument/2006/relationships/image" Target="../media/image10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4.png"/><Relationship Id="rId7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4.png"/><Relationship Id="rId7" Type="http://schemas.openxmlformats.org/officeDocument/2006/relationships/image" Target="../media/image1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02.png"/><Relationship Id="rId4" Type="http://schemas.openxmlformats.org/officeDocument/2006/relationships/image" Target="../media/image105.png"/><Relationship Id="rId9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8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48.png"/><Relationship Id="rId7" Type="http://schemas.openxmlformats.org/officeDocument/2006/relationships/image" Target="../media/image8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8.png"/><Relationship Id="rId7" Type="http://schemas.openxmlformats.org/officeDocument/2006/relationships/image" Target="../media/image8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109.png"/><Relationship Id="rId4" Type="http://schemas.openxmlformats.org/officeDocument/2006/relationships/image" Target="../media/image32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8.png"/><Relationship Id="rId7" Type="http://schemas.openxmlformats.org/officeDocument/2006/relationships/image" Target="../media/image8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09.png"/><Relationship Id="rId5" Type="http://schemas.openxmlformats.org/officeDocument/2006/relationships/image" Target="../media/image49.png"/><Relationship Id="rId10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8.png"/><Relationship Id="rId7" Type="http://schemas.openxmlformats.org/officeDocument/2006/relationships/image" Target="../media/image8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33.png"/><Relationship Id="rId5" Type="http://schemas.openxmlformats.org/officeDocument/2006/relationships/image" Target="../media/image49.png"/><Relationship Id="rId10" Type="http://schemas.openxmlformats.org/officeDocument/2006/relationships/image" Target="../media/image51.png"/><Relationship Id="rId4" Type="http://schemas.openxmlformats.org/officeDocument/2006/relationships/image" Target="../media/image32.png"/><Relationship Id="rId9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33514" y="342701"/>
            <a:ext cx="12409734" cy="3176876"/>
            <a:chOff x="-435429" y="-397668"/>
            <a:chExt cx="7075714" cy="1618343"/>
          </a:xfrm>
        </p:grpSpPr>
        <p:sp>
          <p:nvSpPr>
            <p:cNvPr id="5" name="Rectangle 4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62642"/>
            <a:ext cx="9144000" cy="17501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Attaques</a:t>
            </a:r>
            <a:r>
              <a:rPr lang="en-US" dirty="0" smtClean="0"/>
              <a:t> </a:t>
            </a:r>
            <a:r>
              <a:rPr lang="en-US" dirty="0" err="1" smtClean="0"/>
              <a:t>d’estimateurs</a:t>
            </a:r>
            <a:r>
              <a:rPr lang="en-US" dirty="0" smtClean="0"/>
              <a:t> d’état : </a:t>
            </a:r>
            <a:br>
              <a:rPr lang="en-US" dirty="0" smtClean="0"/>
            </a:br>
            <a:r>
              <a:rPr lang="en-US" dirty="0" err="1" smtClean="0"/>
              <a:t>Cas</a:t>
            </a:r>
            <a:r>
              <a:rPr lang="en-US" dirty="0" smtClean="0"/>
              <a:t> du </a:t>
            </a:r>
            <a:r>
              <a:rPr lang="en-US" dirty="0" err="1" smtClean="0"/>
              <a:t>filtre</a:t>
            </a:r>
            <a:r>
              <a:rPr lang="en-US" dirty="0" smtClean="0"/>
              <a:t> de </a:t>
            </a:r>
            <a:r>
              <a:rPr lang="en-US" dirty="0" err="1" smtClean="0"/>
              <a:t>Kalman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 rot="10800000">
            <a:off x="5974999" y="4983712"/>
            <a:ext cx="6714902" cy="1537195"/>
            <a:chOff x="-435429" y="-397668"/>
            <a:chExt cx="7075714" cy="1618343"/>
          </a:xfrm>
        </p:grpSpPr>
        <p:sp>
          <p:nvSpPr>
            <p:cNvPr id="8" name="Rectangle 7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5604996" y="5170233"/>
            <a:ext cx="7295773" cy="11018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Quentin </a:t>
            </a:r>
            <a:r>
              <a:rPr lang="en-US" dirty="0" err="1" smtClean="0"/>
              <a:t>Ducasse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910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3" name="Espace réservé du numéro de diapositive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sp>
        <p:nvSpPr>
          <p:cNvPr id="41" name="Espace réservé du numéro de diapositive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5081564" flipH="1">
            <a:off x="3138502" y="5108444"/>
            <a:ext cx="2355119" cy="163880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space réservé du numéro de diapositive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5081564" flipH="1">
            <a:off x="3138502" y="5108444"/>
            <a:ext cx="2355119" cy="163880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2565758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R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280775" y="4543802"/>
            <a:ext cx="223097" cy="24727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space réservé du numéro de diapositive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Correction</a:t>
            </a:r>
            <a:endParaRPr lang="en-US" dirty="0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5081564" flipH="1">
            <a:off x="3138502" y="5108444"/>
            <a:ext cx="2355119" cy="163880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2565758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R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280775" y="4543802"/>
            <a:ext cx="223097" cy="24727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1462142" y="4614168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y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104891" y="4233988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182734" y="4983500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Espace réservé du numéro de diapositive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Correction</a:t>
            </a:r>
            <a:endParaRPr lang="en-US" dirty="0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5081564" flipH="1">
            <a:off x="3138502" y="5108444"/>
            <a:ext cx="2355119" cy="163880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2565758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R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280775" y="4543802"/>
            <a:ext cx="223097" cy="24727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1462142" y="4614168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y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2565758" y="4301986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K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104891" y="4233988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182734" y="4983500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104891" y="4555560"/>
            <a:ext cx="284642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112861" y="5413157"/>
            <a:ext cx="246542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7" name="Espace réservé du numéro de diapositive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 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7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Ratio </a:t>
            </a:r>
            <a:r>
              <a:rPr lang="en-US" sz="2400" i="1" dirty="0" err="1" smtClean="0">
                <a:sym typeface="Wingdings"/>
              </a:rPr>
              <a:t>d’incertitude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7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Ratio </a:t>
            </a:r>
            <a:r>
              <a:rPr lang="en-US" sz="2400" i="1" dirty="0" err="1" smtClean="0">
                <a:sym typeface="Wingdings"/>
              </a:rPr>
              <a:t>d’incertitude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67455" y="4117941"/>
            <a:ext cx="4814346" cy="2324684"/>
          </a:xfrm>
          <a:prstGeom prst="rect">
            <a:avLst/>
          </a:prstGeom>
          <a:ln w="50800">
            <a:noFill/>
          </a:ln>
        </p:spPr>
      </p:pic>
      <p:pic>
        <p:nvPicPr>
          <p:cNvPr id="3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9379732" flipH="1" flipV="1">
            <a:off x="3949644" y="2694749"/>
            <a:ext cx="2355119" cy="1428848"/>
          </a:xfrm>
          <a:prstGeom prst="rect">
            <a:avLst/>
          </a:prstGeom>
        </p:spPr>
      </p:pic>
      <p:sp>
        <p:nvSpPr>
          <p:cNvPr id="34" name="Espace réservé du numéro de diapositive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Ratio </a:t>
            </a:r>
            <a:r>
              <a:rPr lang="en-US" sz="2400" i="1" dirty="0" err="1" smtClean="0">
                <a:sym typeface="Wingdings"/>
              </a:rPr>
              <a:t>d’incertitude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223629" flipH="1" flipV="1">
            <a:off x="3818212" y="3344003"/>
            <a:ext cx="2355119" cy="1428848"/>
          </a:xfrm>
          <a:prstGeom prst="rect">
            <a:avLst/>
          </a:prstGeom>
        </p:spPr>
      </p:pic>
      <p:grpSp>
        <p:nvGrpSpPr>
          <p:cNvPr id="36" name="Groupe 35"/>
          <p:cNvGrpSpPr/>
          <p:nvPr/>
        </p:nvGrpSpPr>
        <p:grpSpPr>
          <a:xfrm>
            <a:off x="6294401" y="4558085"/>
            <a:ext cx="4044266" cy="1694233"/>
            <a:chOff x="6344516" y="4485464"/>
            <a:chExt cx="4044266" cy="1694233"/>
          </a:xfrm>
        </p:grpSpPr>
        <p:pic>
          <p:nvPicPr>
            <p:cNvPr id="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21093"/>
            <a:stretch>
              <a:fillRect/>
            </a:stretch>
          </p:blipFill>
          <p:spPr>
            <a:xfrm>
              <a:off x="6344516" y="4485464"/>
              <a:ext cx="3697696" cy="1028190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538106" y="5368065"/>
              <a:ext cx="3850676" cy="811632"/>
            </a:xfrm>
            <a:prstGeom prst="rect">
              <a:avLst/>
            </a:prstGeom>
          </p:spPr>
        </p:pic>
      </p:grpSp>
      <p:sp>
        <p:nvSpPr>
          <p:cNvPr id="37" name="Espace réservé du numéro de diapositive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Gain de </a:t>
            </a:r>
            <a:r>
              <a:rPr lang="en-US" sz="2400" i="1" dirty="0" err="1" smtClean="0">
                <a:sym typeface="Wingdings"/>
              </a:rPr>
              <a:t>Kalman</a:t>
            </a:r>
            <a:endParaRPr lang="en-US" sz="2400" i="1" dirty="0" smtClean="0">
              <a:sym typeface="Wingdings"/>
            </a:endParaRPr>
          </a:p>
          <a:p>
            <a:r>
              <a:rPr lang="en-US" sz="2400" i="1" dirty="0" smtClean="0">
                <a:sym typeface="Wingdings"/>
              </a:rPr>
              <a:t>    (Ratio </a:t>
            </a:r>
            <a:r>
              <a:rPr lang="en-US" sz="2400" i="1" dirty="0" err="1" smtClean="0">
                <a:sym typeface="Wingdings"/>
              </a:rPr>
              <a:t>d’incertitude</a:t>
            </a:r>
            <a:r>
              <a:rPr lang="en-US" sz="2400" i="1" dirty="0" smtClean="0">
                <a:sym typeface="Wingdings"/>
              </a:rPr>
              <a:t>)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98268" y="4797091"/>
            <a:ext cx="3416920" cy="833153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177419" flipH="1" flipV="1">
            <a:off x="3603375" y="4338523"/>
            <a:ext cx="2355119" cy="1428848"/>
          </a:xfrm>
          <a:prstGeom prst="rect">
            <a:avLst/>
          </a:prstGeom>
        </p:spPr>
      </p:pic>
      <p:sp>
        <p:nvSpPr>
          <p:cNvPr id="34" name="Espace réservé du numéro de diapositive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76698" y="2412236"/>
            <a:ext cx="10265876" cy="396914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70673" y="1922736"/>
            <a:ext cx="9900756" cy="42711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-560986" y="256437"/>
            <a:ext cx="6004698" cy="1537195"/>
            <a:chOff x="-435429" y="-397668"/>
            <a:chExt cx="7075714" cy="1618343"/>
          </a:xfrm>
        </p:grpSpPr>
        <p:sp>
          <p:nvSpPr>
            <p:cNvPr id="5" name="Rectangle 4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981" y="379449"/>
            <a:ext cx="10515600" cy="1325563"/>
          </a:xfrm>
        </p:spPr>
        <p:txBody>
          <a:bodyPr/>
          <a:lstStyle/>
          <a:p>
            <a:r>
              <a:rPr lang="en-US" dirty="0" err="1" smtClean="0"/>
              <a:t>Sommaire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1505" y="2049919"/>
            <a:ext cx="10515600" cy="4351338"/>
          </a:xfrm>
        </p:spPr>
        <p:txBody>
          <a:bodyPr/>
          <a:lstStyle/>
          <a:p>
            <a:r>
              <a:rPr lang="en-US" dirty="0" err="1" smtClean="0"/>
              <a:t>Présentation</a:t>
            </a:r>
            <a:r>
              <a:rPr lang="en-US" dirty="0" smtClean="0"/>
              <a:t> &amp; </a:t>
            </a:r>
            <a:r>
              <a:rPr lang="en-US" dirty="0" err="1" smtClean="0"/>
              <a:t>Définitions</a:t>
            </a:r>
            <a:endParaRPr lang="en-US" dirty="0" smtClean="0"/>
          </a:p>
          <a:p>
            <a:r>
              <a:rPr lang="en-US" dirty="0" err="1" smtClean="0"/>
              <a:t>Étapes</a:t>
            </a:r>
            <a:r>
              <a:rPr lang="en-US" dirty="0" smtClean="0"/>
              <a:t>, </a:t>
            </a:r>
            <a:r>
              <a:rPr lang="en-US" dirty="0" err="1" smtClean="0"/>
              <a:t>Équations</a:t>
            </a:r>
            <a:r>
              <a:rPr lang="en-US" dirty="0" smtClean="0"/>
              <a:t> &amp; </a:t>
            </a:r>
            <a:r>
              <a:rPr lang="en-US" dirty="0" err="1" smtClean="0"/>
              <a:t>Exemple</a:t>
            </a:r>
            <a:endParaRPr lang="en-US" dirty="0" smtClean="0"/>
          </a:p>
          <a:p>
            <a:r>
              <a:rPr lang="en-US" dirty="0" err="1" smtClean="0"/>
              <a:t>Objectifs</a:t>
            </a:r>
            <a:r>
              <a:rPr lang="en-US" dirty="0" smtClean="0"/>
              <a:t> &amp; </a:t>
            </a:r>
            <a:r>
              <a:rPr lang="en-US" dirty="0" err="1" smtClean="0"/>
              <a:t>Scénario</a:t>
            </a:r>
            <a:endParaRPr lang="en-US" dirty="0" smtClean="0"/>
          </a:p>
          <a:p>
            <a:r>
              <a:rPr lang="en-US" dirty="0" err="1" smtClean="0"/>
              <a:t>Jeux</a:t>
            </a:r>
            <a:r>
              <a:rPr lang="en-US" dirty="0" smtClean="0"/>
              <a:t> de </a:t>
            </a:r>
            <a:r>
              <a:rPr lang="en-US" dirty="0" err="1" smtClean="0"/>
              <a:t>données</a:t>
            </a:r>
            <a:endParaRPr lang="en-US" dirty="0" smtClean="0"/>
          </a:p>
          <a:p>
            <a:r>
              <a:rPr lang="en-US" dirty="0" smtClean="0"/>
              <a:t>Estimation</a:t>
            </a:r>
          </a:p>
          <a:p>
            <a:r>
              <a:rPr lang="en-US" dirty="0" err="1" smtClean="0"/>
              <a:t>Détecteurs</a:t>
            </a:r>
            <a:r>
              <a:rPr lang="en-US" dirty="0" smtClean="0"/>
              <a:t> </a:t>
            </a:r>
            <a:r>
              <a:rPr lang="en-US" dirty="0" err="1" smtClean="0"/>
              <a:t>d’anomalies</a:t>
            </a:r>
            <a:endParaRPr lang="en-US" dirty="0" smtClean="0"/>
          </a:p>
          <a:p>
            <a:r>
              <a:rPr lang="en-US" dirty="0" err="1" smtClean="0"/>
              <a:t>Attaquants</a:t>
            </a:r>
            <a:endParaRPr lang="en-US" dirty="0" smtClean="0"/>
          </a:p>
          <a:p>
            <a:r>
              <a:rPr lang="en-US" dirty="0" err="1" smtClean="0"/>
              <a:t>Implémentation</a:t>
            </a:r>
            <a:r>
              <a:rPr lang="en-US" dirty="0" smtClean="0"/>
              <a:t> &amp; Structure du </a:t>
            </a:r>
            <a:r>
              <a:rPr lang="en-US" dirty="0" err="1" smtClean="0"/>
              <a:t>projet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094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76123" y="3894986"/>
            <a:ext cx="6428813" cy="2534743"/>
          </a:xfrm>
          <a:prstGeom prst="rect">
            <a:avLst/>
          </a:prstGeom>
        </p:spPr>
      </p:pic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Gain de </a:t>
            </a:r>
            <a:r>
              <a:rPr lang="en-US" sz="2400" i="1" dirty="0" err="1" smtClean="0">
                <a:sym typeface="Wingdings"/>
              </a:rPr>
              <a:t>Kalman</a:t>
            </a:r>
            <a:endParaRPr lang="en-US" sz="2400" i="1" dirty="0" smtClean="0">
              <a:sym typeface="Wingdings"/>
            </a:endParaRPr>
          </a:p>
          <a:p>
            <a:r>
              <a:rPr lang="en-US" sz="2400" i="1" dirty="0" smtClean="0">
                <a:sym typeface="Wingdings"/>
              </a:rPr>
              <a:t>    (Ratio </a:t>
            </a:r>
            <a:r>
              <a:rPr lang="en-US" sz="2400" i="1" dirty="0" err="1" smtClean="0">
                <a:sym typeface="Wingdings"/>
              </a:rPr>
              <a:t>d’incertitude</a:t>
            </a:r>
            <a:r>
              <a:rPr lang="en-US" sz="2400" i="1" dirty="0" smtClean="0">
                <a:sym typeface="Wingdings"/>
              </a:rPr>
              <a:t>)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5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177419" flipH="1" flipV="1">
            <a:off x="2995454" y="4720786"/>
            <a:ext cx="2355119" cy="1428848"/>
          </a:xfrm>
          <a:prstGeom prst="rect">
            <a:avLst/>
          </a:prstGeom>
        </p:spPr>
      </p:pic>
      <p:sp>
        <p:nvSpPr>
          <p:cNvPr id="34" name="Espace réservé du numéro de diapositive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Gain de </a:t>
            </a:r>
            <a:r>
              <a:rPr lang="en-US" sz="2400" i="1" dirty="0" err="1" smtClean="0">
                <a:sym typeface="Wingdings"/>
              </a:rPr>
              <a:t>Kalman</a:t>
            </a:r>
            <a:endParaRPr lang="en-US" sz="2400" i="1" dirty="0" smtClean="0">
              <a:sym typeface="Wingdings"/>
            </a:endParaRPr>
          </a:p>
          <a:p>
            <a:r>
              <a:rPr lang="en-US" sz="2400" i="1" dirty="0" smtClean="0">
                <a:sym typeface="Wingdings"/>
              </a:rPr>
              <a:t>    (Ratio </a:t>
            </a:r>
            <a:r>
              <a:rPr lang="en-US" sz="2400" i="1" dirty="0" err="1" smtClean="0">
                <a:sym typeface="Wingdings"/>
              </a:rPr>
              <a:t>d’incertitude</a:t>
            </a:r>
            <a:r>
              <a:rPr lang="en-US" sz="2400" i="1" dirty="0" smtClean="0">
                <a:sym typeface="Wingdings"/>
              </a:rPr>
              <a:t>)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56149" y="4961802"/>
            <a:ext cx="4343400" cy="836716"/>
          </a:xfrm>
          <a:prstGeom prst="rect">
            <a:avLst/>
          </a:prstGeom>
        </p:spPr>
      </p:pic>
      <p:pic>
        <p:nvPicPr>
          <p:cNvPr id="3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177419" flipH="1" flipV="1">
            <a:off x="3315045" y="4720784"/>
            <a:ext cx="2355119" cy="1428848"/>
          </a:xfrm>
          <a:prstGeom prst="rect">
            <a:avLst/>
          </a:prstGeom>
        </p:spPr>
      </p:pic>
      <p:sp>
        <p:nvSpPr>
          <p:cNvPr id="34" name="Espace réservé du numéro de diapositive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084574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604" y="0"/>
            <a:ext cx="10515600" cy="1325563"/>
          </a:xfrm>
        </p:spPr>
        <p:txBody>
          <a:bodyPr/>
          <a:lstStyle/>
          <a:p>
            <a:r>
              <a:rPr lang="en-US" dirty="0" smtClean="0"/>
              <a:t>   </a:t>
            </a:r>
            <a:r>
              <a:rPr lang="en-US" dirty="0" err="1" smtClean="0"/>
              <a:t>Récapitulatif</a:t>
            </a:r>
            <a:endParaRPr lang="en-US" dirty="0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2565758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R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280775" y="4543802"/>
            <a:ext cx="223097" cy="24727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1462142" y="4614168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y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2565758" y="4301986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K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104891" y="4233988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182734" y="4983500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104891" y="4555560"/>
            <a:ext cx="284642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112861" y="5413157"/>
            <a:ext cx="246542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7" name="Espace réservé du numéro de diapositive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333" y="2965411"/>
            <a:ext cx="2497519" cy="11881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372" y="4646177"/>
            <a:ext cx="3614058" cy="1313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08182" y="2757929"/>
            <a:ext cx="2238081" cy="13956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60588" y="1442612"/>
            <a:ext cx="1811547" cy="152279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-377372" y="254000"/>
            <a:ext cx="3062743" cy="900608"/>
            <a:chOff x="-435429" y="-397668"/>
            <a:chExt cx="7075714" cy="1618343"/>
          </a:xfrm>
        </p:grpSpPr>
        <p:sp>
          <p:nvSpPr>
            <p:cNvPr id="21" name="Rectangle 2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9386" y="5600373"/>
            <a:ext cx="3431989" cy="1103997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573041" y="2091267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  <a:endParaRPr lang="fr-FR" sz="24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73041" y="4457679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Modèle</a:t>
            </a:r>
            <a:endParaRPr lang="fr-FR" sz="2400" b="1" dirty="0"/>
          </a:p>
        </p:txBody>
      </p:sp>
      <p:pic>
        <p:nvPicPr>
          <p:cNvPr id="3074" name="Picture 2" descr="C:\Users\qde\Downloads\robot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62479" y="338811"/>
            <a:ext cx="1501842" cy="1501842"/>
          </a:xfrm>
          <a:prstGeom prst="rect">
            <a:avLst/>
          </a:prstGeom>
          <a:noFill/>
        </p:spPr>
      </p:pic>
      <p:cxnSp>
        <p:nvCxnSpPr>
          <p:cNvPr id="24" name="Straight Connector 13"/>
          <p:cNvCxnSpPr/>
          <p:nvPr/>
        </p:nvCxnSpPr>
        <p:spPr>
          <a:xfrm>
            <a:off x="1748425" y="4309533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63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333" y="2965411"/>
            <a:ext cx="2497519" cy="11881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372" y="4646177"/>
            <a:ext cx="3614058" cy="13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14532" y="1473378"/>
            <a:ext cx="4192136" cy="2159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08182" y="2757929"/>
            <a:ext cx="2238081" cy="13956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60588" y="1442612"/>
            <a:ext cx="1811547" cy="152279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5613400" y="2152438"/>
            <a:ext cx="0" cy="420391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-377372" y="254000"/>
            <a:ext cx="3062743" cy="900608"/>
            <a:chOff x="-435429" y="-397668"/>
            <a:chExt cx="7075714" cy="1618343"/>
          </a:xfrm>
        </p:grpSpPr>
        <p:sp>
          <p:nvSpPr>
            <p:cNvPr id="21" name="Rectangle 2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9386" y="5600373"/>
            <a:ext cx="3431989" cy="1103997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573041" y="2091267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  <a:endParaRPr lang="fr-FR" sz="24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73041" y="4457679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Modèle</a:t>
            </a:r>
            <a:endParaRPr lang="fr-FR" sz="2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6530012" y="848865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Transition</a:t>
            </a:r>
            <a:endParaRPr lang="fr-FR" sz="2400" b="1" dirty="0"/>
          </a:p>
        </p:txBody>
      </p:sp>
      <p:pic>
        <p:nvPicPr>
          <p:cNvPr id="3074" name="Picture 2" descr="C:\Users\qde\Downloads\robot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862479" y="338811"/>
            <a:ext cx="1501842" cy="1501842"/>
          </a:xfrm>
          <a:prstGeom prst="rect">
            <a:avLst/>
          </a:prstGeom>
          <a:noFill/>
        </p:spPr>
      </p:pic>
      <p:cxnSp>
        <p:nvCxnSpPr>
          <p:cNvPr id="24" name="Straight Connector 13"/>
          <p:cNvCxnSpPr/>
          <p:nvPr/>
        </p:nvCxnSpPr>
        <p:spPr>
          <a:xfrm>
            <a:off x="1748425" y="4309533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63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333" y="2965411"/>
            <a:ext cx="2497519" cy="11881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372" y="4646177"/>
            <a:ext cx="3614058" cy="13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14532" y="1473378"/>
            <a:ext cx="4192136" cy="2159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08182" y="2757929"/>
            <a:ext cx="2238081" cy="13956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60588" y="1442612"/>
            <a:ext cx="1811547" cy="152279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5613400" y="2152438"/>
            <a:ext cx="0" cy="420391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-377372" y="254000"/>
            <a:ext cx="3062743" cy="900608"/>
            <a:chOff x="-435429" y="-397668"/>
            <a:chExt cx="7075714" cy="1618343"/>
          </a:xfrm>
        </p:grpSpPr>
        <p:sp>
          <p:nvSpPr>
            <p:cNvPr id="21" name="Rectangle 2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9386" y="5600373"/>
            <a:ext cx="3431989" cy="1103997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573041" y="2091267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  <a:endParaRPr lang="fr-FR" sz="24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73041" y="4457679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Modèle</a:t>
            </a:r>
            <a:endParaRPr lang="fr-FR" sz="2400" b="1" dirty="0"/>
          </a:p>
        </p:txBody>
      </p:sp>
      <p:grpSp>
        <p:nvGrpSpPr>
          <p:cNvPr id="3" name="Groupe 27"/>
          <p:cNvGrpSpPr/>
          <p:nvPr/>
        </p:nvGrpSpPr>
        <p:grpSpPr>
          <a:xfrm>
            <a:off x="6530012" y="4207998"/>
            <a:ext cx="4488290" cy="2148352"/>
            <a:chOff x="6530012" y="3892061"/>
            <a:chExt cx="4488290" cy="2148352"/>
          </a:xfrm>
        </p:grpSpPr>
        <p:pic>
          <p:nvPicPr>
            <p:cNvPr id="26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530012" y="3892061"/>
              <a:ext cx="4488290" cy="1508232"/>
            </a:xfrm>
            <a:prstGeom prst="rect">
              <a:avLst/>
            </a:prstGeom>
          </p:spPr>
        </p:pic>
        <p:pic>
          <p:nvPicPr>
            <p:cNvPr id="27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163030" y="5160333"/>
              <a:ext cx="2497436" cy="880080"/>
            </a:xfrm>
            <a:prstGeom prst="rect">
              <a:avLst/>
            </a:prstGeom>
          </p:spPr>
        </p:pic>
      </p:grpSp>
      <p:sp>
        <p:nvSpPr>
          <p:cNvPr id="29" name="ZoneTexte 28"/>
          <p:cNvSpPr txBox="1"/>
          <p:nvPr/>
        </p:nvSpPr>
        <p:spPr>
          <a:xfrm>
            <a:off x="6530012" y="848865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Transition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530012" y="3996014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Observation</a:t>
            </a:r>
            <a:endParaRPr lang="fr-FR" sz="2400" b="1" dirty="0"/>
          </a:p>
        </p:txBody>
      </p:sp>
      <p:pic>
        <p:nvPicPr>
          <p:cNvPr id="3074" name="Picture 2" descr="C:\Users\qde\Downloads\robot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862479" y="338811"/>
            <a:ext cx="1501842" cy="1501842"/>
          </a:xfrm>
          <a:prstGeom prst="rect">
            <a:avLst/>
          </a:prstGeom>
          <a:noFill/>
        </p:spPr>
      </p:pic>
      <p:cxnSp>
        <p:nvCxnSpPr>
          <p:cNvPr id="24" name="Straight Connector 13"/>
          <p:cNvCxnSpPr/>
          <p:nvPr/>
        </p:nvCxnSpPr>
        <p:spPr>
          <a:xfrm>
            <a:off x="1748425" y="4309533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3"/>
          <p:cNvCxnSpPr/>
          <p:nvPr/>
        </p:nvCxnSpPr>
        <p:spPr>
          <a:xfrm>
            <a:off x="7771363" y="3776133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63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4363170" y="1875768"/>
            <a:ext cx="0" cy="428349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28608" y="2091267"/>
            <a:ext cx="39345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</a:p>
          <a:p>
            <a:endParaRPr lang="fr-FR" sz="2400" b="1" dirty="0" smtClean="0"/>
          </a:p>
          <a:p>
            <a:r>
              <a:rPr lang="fr-FR" sz="2400" b="1" dirty="0" smtClean="0"/>
              <a:t>Pour chaque mesure :</a:t>
            </a:r>
          </a:p>
          <a:p>
            <a:r>
              <a:rPr lang="fr-FR" sz="2400" b="1" dirty="0" smtClean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fr-FR" sz="2400" b="1" dirty="0" smtClean="0"/>
              <a:t>  Prédiction</a:t>
            </a:r>
          </a:p>
          <a:p>
            <a:pPr>
              <a:buFont typeface="Wingdings" pitchFamily="2" charset="2"/>
              <a:buChar char="Ø"/>
            </a:pPr>
            <a:endParaRPr lang="fr-FR" sz="2400" b="1" dirty="0" smtClean="0"/>
          </a:p>
          <a:p>
            <a:pPr>
              <a:buFont typeface="Wingdings" pitchFamily="2" charset="2"/>
              <a:buChar char="Ø"/>
            </a:pPr>
            <a:endParaRPr lang="fr-FR" sz="2400" b="1" dirty="0" smtClean="0"/>
          </a:p>
          <a:p>
            <a:pPr>
              <a:buFont typeface="Wingdings" pitchFamily="2" charset="2"/>
              <a:buChar char="Ø"/>
            </a:pPr>
            <a:r>
              <a:rPr lang="fr-FR" sz="2400" b="1" dirty="0" smtClean="0"/>
              <a:t>  Correction</a:t>
            </a:r>
          </a:p>
          <a:p>
            <a:pPr>
              <a:buFont typeface="Wingdings" pitchFamily="2" charset="2"/>
              <a:buChar char="Ø"/>
            </a:pPr>
            <a:endParaRPr lang="fr-FR" sz="2400" b="1" dirty="0" smtClean="0"/>
          </a:p>
          <a:p>
            <a:r>
              <a:rPr lang="fr-FR" sz="2400" b="1" dirty="0" smtClean="0"/>
              <a:t>	</a:t>
            </a:r>
          </a:p>
          <a:p>
            <a:pPr>
              <a:buFont typeface="Wingdings" pitchFamily="2" charset="2"/>
              <a:buChar char="Ø"/>
            </a:pPr>
            <a:r>
              <a:rPr lang="fr-FR" sz="2400" b="1" dirty="0" smtClean="0"/>
              <a:t>  Stockage de l’état estimé</a:t>
            </a:r>
          </a:p>
        </p:txBody>
      </p:sp>
      <p:pic>
        <p:nvPicPr>
          <p:cNvPr id="33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35947" y="2540000"/>
            <a:ext cx="7010534" cy="3212860"/>
          </a:xfrm>
          <a:prstGeom prst="rect">
            <a:avLst/>
          </a:prstGeom>
        </p:spPr>
      </p:pic>
      <p:grpSp>
        <p:nvGrpSpPr>
          <p:cNvPr id="34" name="Group 19"/>
          <p:cNvGrpSpPr/>
          <p:nvPr/>
        </p:nvGrpSpPr>
        <p:grpSpPr>
          <a:xfrm>
            <a:off x="-377372" y="254000"/>
            <a:ext cx="3062743" cy="900608"/>
            <a:chOff x="-435429" y="-397668"/>
            <a:chExt cx="7075714" cy="1618343"/>
          </a:xfrm>
        </p:grpSpPr>
        <p:sp>
          <p:nvSpPr>
            <p:cNvPr id="35" name="Rectangle 34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endParaRPr lang="en-US" dirty="0"/>
          </a:p>
        </p:txBody>
      </p:sp>
      <p:pic>
        <p:nvPicPr>
          <p:cNvPr id="38" name="Picture 2" descr="C:\Users\qde\Downloads\robo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8279" y="574642"/>
            <a:ext cx="1501842" cy="1501842"/>
          </a:xfrm>
          <a:prstGeom prst="rect">
            <a:avLst/>
          </a:prstGeom>
          <a:noFill/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7421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5613400" y="2152438"/>
            <a:ext cx="0" cy="420391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-377372" y="254000"/>
            <a:ext cx="3426154" cy="900608"/>
            <a:chOff x="-435429" y="-397668"/>
            <a:chExt cx="7075714" cy="1618343"/>
          </a:xfrm>
        </p:grpSpPr>
        <p:sp>
          <p:nvSpPr>
            <p:cNvPr id="21" name="Rectangle 2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267271" y="3448803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  <a:endParaRPr lang="fr-FR" sz="2400" b="1" dirty="0"/>
          </a:p>
        </p:txBody>
      </p:sp>
      <p:pic>
        <p:nvPicPr>
          <p:cNvPr id="3074" name="Picture 2" descr="C:\Users\qde\Downloads\robo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9033" y="254000"/>
            <a:ext cx="1287369" cy="1287369"/>
          </a:xfrm>
          <a:prstGeom prst="rect">
            <a:avLst/>
          </a:prstGeom>
          <a:noFill/>
        </p:spPr>
      </p:pic>
      <p:pic>
        <p:nvPicPr>
          <p:cNvPr id="7170" name="Picture 2" descr="C:\Users\qde\Desktop\Kalman-FalseDataInjection\Presentations\Equations\ex2_sta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2878" y="1446615"/>
            <a:ext cx="1272555" cy="1606802"/>
          </a:xfrm>
          <a:prstGeom prst="rect">
            <a:avLst/>
          </a:prstGeom>
          <a:noFill/>
        </p:spPr>
      </p:pic>
      <p:pic>
        <p:nvPicPr>
          <p:cNvPr id="7175" name="Picture 7" descr="C:\Users\qde\Desktop\Kalman-FalseDataInjection\Presentations\Equations\ex2_mu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05909" y="4101874"/>
            <a:ext cx="1143688" cy="1606801"/>
          </a:xfrm>
          <a:prstGeom prst="rect">
            <a:avLst/>
          </a:prstGeom>
          <a:noFill/>
        </p:spPr>
      </p:pic>
      <p:pic>
        <p:nvPicPr>
          <p:cNvPr id="7176" name="Picture 8" descr="C:\Users\qde\Desktop\Kalman-FalseDataInjection\Presentations\Equations\ex2_P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7271" y="4101874"/>
            <a:ext cx="3708934" cy="1606802"/>
          </a:xfrm>
          <a:prstGeom prst="rect">
            <a:avLst/>
          </a:prstGeom>
          <a:noFill/>
        </p:spPr>
      </p:pic>
      <p:sp>
        <p:nvSpPr>
          <p:cNvPr id="33" name="ZoneTexte 32"/>
          <p:cNvSpPr txBox="1"/>
          <p:nvPr/>
        </p:nvSpPr>
        <p:spPr>
          <a:xfrm>
            <a:off x="394271" y="1788351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Vecteur d’état</a:t>
            </a:r>
            <a:endParaRPr lang="fr-FR" sz="2400" b="1" dirty="0"/>
          </a:p>
        </p:txBody>
      </p:sp>
      <p:pic>
        <p:nvPicPr>
          <p:cNvPr id="34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29386" y="705977"/>
            <a:ext cx="685800" cy="685800"/>
          </a:xfrm>
          <a:prstGeom prst="rect">
            <a:avLst/>
          </a:prstGeom>
          <a:noFill/>
        </p:spPr>
      </p:pic>
      <p:pic>
        <p:nvPicPr>
          <p:cNvPr id="35" name="Picture 2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7"/>
          <a:srcRect l="22993" t="65972" r="21232"/>
          <a:stretch>
            <a:fillRect/>
          </a:stretch>
        </p:blipFill>
        <p:spPr bwMode="auto">
          <a:xfrm rot="15877670">
            <a:off x="5541710" y="494877"/>
            <a:ext cx="1555768" cy="949152"/>
          </a:xfrm>
          <a:prstGeom prst="rect">
            <a:avLst/>
          </a:prstGeom>
          <a:noFill/>
        </p:spPr>
      </p:pic>
      <p:cxnSp>
        <p:nvCxnSpPr>
          <p:cNvPr id="37" name="Straight Connector 13"/>
          <p:cNvCxnSpPr/>
          <p:nvPr/>
        </p:nvCxnSpPr>
        <p:spPr>
          <a:xfrm>
            <a:off x="1883424" y="3259667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space réservé du numéro de diapositive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56" name="Groupe 55"/>
          <p:cNvGrpSpPr/>
          <p:nvPr/>
        </p:nvGrpSpPr>
        <p:grpSpPr>
          <a:xfrm>
            <a:off x="9663764" y="338811"/>
            <a:ext cx="1690036" cy="1653618"/>
            <a:chOff x="9663764" y="338811"/>
            <a:chExt cx="1690036" cy="1653618"/>
          </a:xfrm>
        </p:grpSpPr>
        <p:sp>
          <p:nvSpPr>
            <p:cNvPr id="19" name="Ellipse 18"/>
            <p:cNvSpPr/>
            <p:nvPr/>
          </p:nvSpPr>
          <p:spPr>
            <a:xfrm>
              <a:off x="9952522" y="1391777"/>
              <a:ext cx="250257" cy="250257"/>
            </a:xfrm>
            <a:prstGeom prst="ellipse">
              <a:avLst/>
            </a:prstGeom>
            <a:solidFill>
              <a:srgbClr val="00FE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/>
            <p:cNvSpPr/>
            <p:nvPr/>
          </p:nvSpPr>
          <p:spPr>
            <a:xfrm>
              <a:off x="11103543" y="455720"/>
              <a:ext cx="250257" cy="2502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5" name="Connecteur droit avec flèche 24"/>
            <p:cNvCxnSpPr>
              <a:stCxn id="19" idx="7"/>
              <a:endCxn id="20" idx="3"/>
            </p:cNvCxnSpPr>
            <p:nvPr/>
          </p:nvCxnSpPr>
          <p:spPr>
            <a:xfrm flipV="1">
              <a:off x="10166130" y="669328"/>
              <a:ext cx="974062" cy="75909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9663764" y="1992429"/>
              <a:ext cx="1690036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>
            <a:xfrm flipV="1">
              <a:off x="9663764" y="338811"/>
              <a:ext cx="0" cy="165361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>
              <a:stCxn id="19" idx="6"/>
            </p:cNvCxnSpPr>
            <p:nvPr/>
          </p:nvCxnSpPr>
          <p:spPr>
            <a:xfrm>
              <a:off x="10202779" y="1516906"/>
              <a:ext cx="937413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orme libre 54"/>
            <p:cNvSpPr/>
            <p:nvPr/>
          </p:nvSpPr>
          <p:spPr>
            <a:xfrm>
              <a:off x="10350500" y="1279525"/>
              <a:ext cx="111654" cy="225425"/>
            </a:xfrm>
            <a:custGeom>
              <a:avLst/>
              <a:gdLst>
                <a:gd name="connsiteX0" fmla="*/ 0 w 111654"/>
                <a:gd name="connsiteY0" fmla="*/ 0 h 225425"/>
                <a:gd name="connsiteX1" fmla="*/ 98425 w 111654"/>
                <a:gd name="connsiteY1" fmla="*/ 107950 h 225425"/>
                <a:gd name="connsiteX2" fmla="*/ 79375 w 111654"/>
                <a:gd name="connsiteY2" fmla="*/ 225425 h 2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654" h="225425">
                  <a:moveTo>
                    <a:pt x="0" y="0"/>
                  </a:moveTo>
                  <a:cubicBezTo>
                    <a:pt x="42598" y="35189"/>
                    <a:pt x="85196" y="70379"/>
                    <a:pt x="98425" y="107950"/>
                  </a:cubicBezTo>
                  <a:cubicBezTo>
                    <a:pt x="111654" y="145521"/>
                    <a:pt x="87842" y="204787"/>
                    <a:pt x="79375" y="225425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xmlns="" val="11363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5613400" y="2152438"/>
            <a:ext cx="0" cy="420391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-377372" y="254000"/>
            <a:ext cx="3426154" cy="900608"/>
            <a:chOff x="-435429" y="-397668"/>
            <a:chExt cx="7075714" cy="1618343"/>
          </a:xfrm>
        </p:grpSpPr>
        <p:sp>
          <p:nvSpPr>
            <p:cNvPr id="21" name="Rectangle 2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267271" y="3448803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  <a:endParaRPr lang="fr-FR" sz="2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6010388" y="2495072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Transition</a:t>
            </a:r>
            <a:endParaRPr lang="fr-FR" sz="2400" b="1" dirty="0"/>
          </a:p>
        </p:txBody>
      </p:sp>
      <p:pic>
        <p:nvPicPr>
          <p:cNvPr id="3074" name="Picture 2" descr="C:\Users\qde\Downloads\robo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9033" y="254000"/>
            <a:ext cx="1287369" cy="1287369"/>
          </a:xfrm>
          <a:prstGeom prst="rect">
            <a:avLst/>
          </a:prstGeom>
          <a:noFill/>
        </p:spPr>
      </p:pic>
      <p:pic>
        <p:nvPicPr>
          <p:cNvPr id="7170" name="Picture 2" descr="C:\Users\qde\Desktop\Kalman-FalseDataInjection\Presentations\Equations\ex2_sta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2878" y="1446615"/>
            <a:ext cx="1272555" cy="1606802"/>
          </a:xfrm>
          <a:prstGeom prst="rect">
            <a:avLst/>
          </a:prstGeom>
          <a:noFill/>
        </p:spPr>
      </p:pic>
      <p:pic>
        <p:nvPicPr>
          <p:cNvPr id="7172" name="Picture 4" descr="C:\Users\qde\Desktop\Kalman-FalseDataInjection\Presentations\Equations\ex2_transiti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21811" y="2495072"/>
            <a:ext cx="3934450" cy="1606802"/>
          </a:xfrm>
          <a:prstGeom prst="rect">
            <a:avLst/>
          </a:prstGeom>
          <a:noFill/>
        </p:spPr>
      </p:pic>
      <p:pic>
        <p:nvPicPr>
          <p:cNvPr id="7175" name="Picture 7" descr="C:\Users\qde\Desktop\Kalman-FalseDataInjection\Presentations\Equations\ex2_mu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05909" y="4101874"/>
            <a:ext cx="1143688" cy="1606801"/>
          </a:xfrm>
          <a:prstGeom prst="rect">
            <a:avLst/>
          </a:prstGeom>
          <a:noFill/>
        </p:spPr>
      </p:pic>
      <p:pic>
        <p:nvPicPr>
          <p:cNvPr id="7176" name="Picture 8" descr="C:\Users\qde\Desktop\Kalman-FalseDataInjection\Presentations\Equations\ex2_P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7271" y="4101874"/>
            <a:ext cx="3708934" cy="1606802"/>
          </a:xfrm>
          <a:prstGeom prst="rect">
            <a:avLst/>
          </a:prstGeom>
          <a:noFill/>
        </p:spPr>
      </p:pic>
      <p:sp>
        <p:nvSpPr>
          <p:cNvPr id="33" name="ZoneTexte 32"/>
          <p:cNvSpPr txBox="1"/>
          <p:nvPr/>
        </p:nvSpPr>
        <p:spPr>
          <a:xfrm>
            <a:off x="394271" y="1788351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Vecteur d’état</a:t>
            </a:r>
            <a:endParaRPr lang="fr-FR" sz="2400" b="1" dirty="0"/>
          </a:p>
        </p:txBody>
      </p:sp>
      <p:pic>
        <p:nvPicPr>
          <p:cNvPr id="34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29386" y="705977"/>
            <a:ext cx="685800" cy="685800"/>
          </a:xfrm>
          <a:prstGeom prst="rect">
            <a:avLst/>
          </a:prstGeom>
          <a:noFill/>
        </p:spPr>
      </p:pic>
      <p:pic>
        <p:nvPicPr>
          <p:cNvPr id="35" name="Picture 2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8"/>
          <a:srcRect l="22993" t="65972" r="21232"/>
          <a:stretch>
            <a:fillRect/>
          </a:stretch>
        </p:blipFill>
        <p:spPr bwMode="auto">
          <a:xfrm rot="15877670">
            <a:off x="5541710" y="494877"/>
            <a:ext cx="1555768" cy="949152"/>
          </a:xfrm>
          <a:prstGeom prst="rect">
            <a:avLst/>
          </a:prstGeom>
          <a:noFill/>
        </p:spPr>
      </p:pic>
      <p:cxnSp>
        <p:nvCxnSpPr>
          <p:cNvPr id="37" name="Straight Connector 13"/>
          <p:cNvCxnSpPr/>
          <p:nvPr/>
        </p:nvCxnSpPr>
        <p:spPr>
          <a:xfrm>
            <a:off x="1883424" y="3259667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19" name="Groupe 18"/>
          <p:cNvGrpSpPr/>
          <p:nvPr/>
        </p:nvGrpSpPr>
        <p:grpSpPr>
          <a:xfrm>
            <a:off x="9663764" y="338811"/>
            <a:ext cx="1690036" cy="1653618"/>
            <a:chOff x="9663764" y="338811"/>
            <a:chExt cx="1690036" cy="1653618"/>
          </a:xfrm>
        </p:grpSpPr>
        <p:sp>
          <p:nvSpPr>
            <p:cNvPr id="20" name="Ellipse 19"/>
            <p:cNvSpPr/>
            <p:nvPr/>
          </p:nvSpPr>
          <p:spPr>
            <a:xfrm>
              <a:off x="9952522" y="1391777"/>
              <a:ext cx="250257" cy="250257"/>
            </a:xfrm>
            <a:prstGeom prst="ellipse">
              <a:avLst/>
            </a:prstGeom>
            <a:solidFill>
              <a:srgbClr val="00FE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/>
            <p:cNvSpPr/>
            <p:nvPr/>
          </p:nvSpPr>
          <p:spPr>
            <a:xfrm>
              <a:off x="11103543" y="455720"/>
              <a:ext cx="250257" cy="2502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5" name="Connecteur droit avec flèche 24"/>
            <p:cNvCxnSpPr>
              <a:stCxn id="20" idx="7"/>
              <a:endCxn id="24" idx="3"/>
            </p:cNvCxnSpPr>
            <p:nvPr/>
          </p:nvCxnSpPr>
          <p:spPr>
            <a:xfrm flipV="1">
              <a:off x="10166130" y="669328"/>
              <a:ext cx="974062" cy="75909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>
              <a:off x="9663764" y="1992429"/>
              <a:ext cx="1690036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 flipV="1">
              <a:off x="9663764" y="338811"/>
              <a:ext cx="0" cy="165361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>
              <a:stCxn id="20" idx="6"/>
            </p:cNvCxnSpPr>
            <p:nvPr/>
          </p:nvCxnSpPr>
          <p:spPr>
            <a:xfrm>
              <a:off x="10202779" y="1516906"/>
              <a:ext cx="937413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orme libre 30"/>
            <p:cNvSpPr/>
            <p:nvPr/>
          </p:nvSpPr>
          <p:spPr>
            <a:xfrm>
              <a:off x="10350500" y="1279525"/>
              <a:ext cx="111654" cy="225425"/>
            </a:xfrm>
            <a:custGeom>
              <a:avLst/>
              <a:gdLst>
                <a:gd name="connsiteX0" fmla="*/ 0 w 111654"/>
                <a:gd name="connsiteY0" fmla="*/ 0 h 225425"/>
                <a:gd name="connsiteX1" fmla="*/ 98425 w 111654"/>
                <a:gd name="connsiteY1" fmla="*/ 107950 h 225425"/>
                <a:gd name="connsiteX2" fmla="*/ 79375 w 111654"/>
                <a:gd name="connsiteY2" fmla="*/ 225425 h 2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654" h="225425">
                  <a:moveTo>
                    <a:pt x="0" y="0"/>
                  </a:moveTo>
                  <a:cubicBezTo>
                    <a:pt x="42598" y="35189"/>
                    <a:pt x="85196" y="70379"/>
                    <a:pt x="98425" y="107950"/>
                  </a:cubicBezTo>
                  <a:cubicBezTo>
                    <a:pt x="111654" y="145521"/>
                    <a:pt x="87842" y="204787"/>
                    <a:pt x="79375" y="225425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xmlns="" val="11363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5613400" y="2152438"/>
            <a:ext cx="0" cy="420391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-377372" y="254000"/>
            <a:ext cx="3426154" cy="900608"/>
            <a:chOff x="-435429" y="-397668"/>
            <a:chExt cx="7075714" cy="1618343"/>
          </a:xfrm>
        </p:grpSpPr>
        <p:sp>
          <p:nvSpPr>
            <p:cNvPr id="21" name="Rectangle 2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267271" y="3448803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  <a:endParaRPr lang="fr-FR" sz="2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6010388" y="2495072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Transition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8148118" y="4572000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Observation</a:t>
            </a:r>
            <a:endParaRPr lang="fr-FR" sz="2400" b="1" dirty="0"/>
          </a:p>
        </p:txBody>
      </p:sp>
      <p:pic>
        <p:nvPicPr>
          <p:cNvPr id="3074" name="Picture 2" descr="C:\Users\qde\Downloads\robo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9033" y="254000"/>
            <a:ext cx="1287369" cy="1287369"/>
          </a:xfrm>
          <a:prstGeom prst="rect">
            <a:avLst/>
          </a:prstGeom>
          <a:noFill/>
        </p:spPr>
      </p:pic>
      <p:pic>
        <p:nvPicPr>
          <p:cNvPr id="7170" name="Picture 2" descr="C:\Users\qde\Desktop\Kalman-FalseDataInjection\Presentations\Equations\ex2_sta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2878" y="1446615"/>
            <a:ext cx="1272555" cy="1606802"/>
          </a:xfrm>
          <a:prstGeom prst="rect">
            <a:avLst/>
          </a:prstGeom>
          <a:noFill/>
        </p:spPr>
      </p:pic>
      <p:pic>
        <p:nvPicPr>
          <p:cNvPr id="7171" name="Picture 3" descr="C:\Users\qde\Desktop\Kalman-FalseDataInjection\Presentations\Equations\ex2_thet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44749" y="6052306"/>
            <a:ext cx="2077969" cy="608088"/>
          </a:xfrm>
          <a:prstGeom prst="rect">
            <a:avLst/>
          </a:prstGeom>
          <a:noFill/>
        </p:spPr>
      </p:pic>
      <p:pic>
        <p:nvPicPr>
          <p:cNvPr id="7172" name="Picture 4" descr="C:\Users\qde\Desktop\Kalman-FalseDataInjection\Presentations\Equations\ex2_transiti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21811" y="2495072"/>
            <a:ext cx="3934450" cy="1606802"/>
          </a:xfrm>
          <a:prstGeom prst="rect">
            <a:avLst/>
          </a:prstGeom>
          <a:noFill/>
        </p:spPr>
      </p:pic>
      <p:pic>
        <p:nvPicPr>
          <p:cNvPr id="7173" name="Picture 5" descr="C:\Users\qde\Desktop\Kalman-FalseDataInjection\Presentations\Equations\ex2_z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44749" y="4457679"/>
            <a:ext cx="1038985" cy="805414"/>
          </a:xfrm>
          <a:prstGeom prst="rect">
            <a:avLst/>
          </a:prstGeom>
          <a:noFill/>
        </p:spPr>
      </p:pic>
      <p:pic>
        <p:nvPicPr>
          <p:cNvPr id="7175" name="Picture 7" descr="C:\Users\qde\Desktop\Kalman-FalseDataInjection\Presentations\Equations\ex2_mu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05909" y="4101874"/>
            <a:ext cx="1143688" cy="1606801"/>
          </a:xfrm>
          <a:prstGeom prst="rect">
            <a:avLst/>
          </a:prstGeom>
          <a:noFill/>
        </p:spPr>
      </p:pic>
      <p:pic>
        <p:nvPicPr>
          <p:cNvPr id="7176" name="Picture 8" descr="C:\Users\qde\Desktop\Kalman-FalseDataInjection\Presentations\Equations\ex2_P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67271" y="4101874"/>
            <a:ext cx="3708934" cy="1606802"/>
          </a:xfrm>
          <a:prstGeom prst="rect">
            <a:avLst/>
          </a:prstGeom>
          <a:noFill/>
        </p:spPr>
      </p:pic>
      <p:pic>
        <p:nvPicPr>
          <p:cNvPr id="7177" name="Picture 9" descr="C:\Users\qde\Desktop\Kalman-FalseDataInjection\Presentations\Equations\ex2_r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13209" y="5505309"/>
            <a:ext cx="2009509" cy="406734"/>
          </a:xfrm>
          <a:prstGeom prst="rect">
            <a:avLst/>
          </a:prstGeom>
          <a:noFill/>
        </p:spPr>
      </p:pic>
      <p:sp>
        <p:nvSpPr>
          <p:cNvPr id="33" name="ZoneTexte 32"/>
          <p:cNvSpPr txBox="1"/>
          <p:nvPr/>
        </p:nvSpPr>
        <p:spPr>
          <a:xfrm>
            <a:off x="394271" y="1788351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Vecteur d’état</a:t>
            </a:r>
            <a:endParaRPr lang="fr-FR" sz="2400" b="1" dirty="0"/>
          </a:p>
        </p:txBody>
      </p:sp>
      <p:pic>
        <p:nvPicPr>
          <p:cNvPr id="34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229386" y="705977"/>
            <a:ext cx="685800" cy="685800"/>
          </a:xfrm>
          <a:prstGeom prst="rect">
            <a:avLst/>
          </a:prstGeom>
          <a:noFill/>
        </p:spPr>
      </p:pic>
      <p:pic>
        <p:nvPicPr>
          <p:cNvPr id="35" name="Picture 2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11"/>
          <a:srcRect l="22993" t="65972" r="21232"/>
          <a:stretch>
            <a:fillRect/>
          </a:stretch>
        </p:blipFill>
        <p:spPr bwMode="auto">
          <a:xfrm rot="15877670">
            <a:off x="5541710" y="494877"/>
            <a:ext cx="1555768" cy="949152"/>
          </a:xfrm>
          <a:prstGeom prst="rect">
            <a:avLst/>
          </a:prstGeom>
          <a:noFill/>
        </p:spPr>
      </p:pic>
      <p:cxnSp>
        <p:nvCxnSpPr>
          <p:cNvPr id="37" name="Straight Connector 13"/>
          <p:cNvCxnSpPr/>
          <p:nvPr/>
        </p:nvCxnSpPr>
        <p:spPr>
          <a:xfrm>
            <a:off x="1883424" y="3259667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3"/>
          <p:cNvCxnSpPr/>
          <p:nvPr/>
        </p:nvCxnSpPr>
        <p:spPr>
          <a:xfrm>
            <a:off x="8122717" y="4457679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24" name="Groupe 23"/>
          <p:cNvGrpSpPr/>
          <p:nvPr/>
        </p:nvGrpSpPr>
        <p:grpSpPr>
          <a:xfrm>
            <a:off x="9663764" y="338811"/>
            <a:ext cx="1690036" cy="1653618"/>
            <a:chOff x="9663764" y="338811"/>
            <a:chExt cx="1690036" cy="1653618"/>
          </a:xfrm>
        </p:grpSpPr>
        <p:sp>
          <p:nvSpPr>
            <p:cNvPr id="25" name="Ellipse 24"/>
            <p:cNvSpPr/>
            <p:nvPr/>
          </p:nvSpPr>
          <p:spPr>
            <a:xfrm>
              <a:off x="9952522" y="1391777"/>
              <a:ext cx="250257" cy="250257"/>
            </a:xfrm>
            <a:prstGeom prst="ellipse">
              <a:avLst/>
            </a:prstGeom>
            <a:solidFill>
              <a:srgbClr val="00FE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>
              <a:off x="11103543" y="455720"/>
              <a:ext cx="250257" cy="2502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avec flèche 27"/>
            <p:cNvCxnSpPr>
              <a:stCxn id="25" idx="7"/>
              <a:endCxn id="27" idx="3"/>
            </p:cNvCxnSpPr>
            <p:nvPr/>
          </p:nvCxnSpPr>
          <p:spPr>
            <a:xfrm flipV="1">
              <a:off x="10166130" y="669328"/>
              <a:ext cx="974062" cy="75909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>
              <a:off x="9663764" y="1992429"/>
              <a:ext cx="1690036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 flipV="1">
              <a:off x="9663764" y="338811"/>
              <a:ext cx="0" cy="165361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>
              <a:stCxn id="25" idx="6"/>
            </p:cNvCxnSpPr>
            <p:nvPr/>
          </p:nvCxnSpPr>
          <p:spPr>
            <a:xfrm>
              <a:off x="10202779" y="1516906"/>
              <a:ext cx="937413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orme libre 38"/>
            <p:cNvSpPr/>
            <p:nvPr/>
          </p:nvSpPr>
          <p:spPr>
            <a:xfrm>
              <a:off x="10350500" y="1279525"/>
              <a:ext cx="111654" cy="225425"/>
            </a:xfrm>
            <a:custGeom>
              <a:avLst/>
              <a:gdLst>
                <a:gd name="connsiteX0" fmla="*/ 0 w 111654"/>
                <a:gd name="connsiteY0" fmla="*/ 0 h 225425"/>
                <a:gd name="connsiteX1" fmla="*/ 98425 w 111654"/>
                <a:gd name="connsiteY1" fmla="*/ 107950 h 225425"/>
                <a:gd name="connsiteX2" fmla="*/ 79375 w 111654"/>
                <a:gd name="connsiteY2" fmla="*/ 225425 h 2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654" h="225425">
                  <a:moveTo>
                    <a:pt x="0" y="0"/>
                  </a:moveTo>
                  <a:cubicBezTo>
                    <a:pt x="42598" y="35189"/>
                    <a:pt x="85196" y="70379"/>
                    <a:pt x="98425" y="107950"/>
                  </a:cubicBezTo>
                  <a:cubicBezTo>
                    <a:pt x="111654" y="145521"/>
                    <a:pt x="87842" y="204787"/>
                    <a:pt x="79375" y="225425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xmlns="" val="11363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046" r="-2" b="26149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268" r="-1" b="-1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2901FED-4FC9-4ED5-8123-C98BCD1616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60986" y="256437"/>
            <a:ext cx="6004698" cy="1537195"/>
            <a:chOff x="-435429" y="-397668"/>
            <a:chExt cx="7075714" cy="1618343"/>
          </a:xfrm>
        </p:grpSpPr>
        <p:sp>
          <p:nvSpPr>
            <p:cNvPr id="9" name="Rectangle 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902" y="3089485"/>
            <a:ext cx="4697291" cy="3135442"/>
          </a:xfrm>
          <a:prstGeom prst="rect">
            <a:avLst/>
          </a:prstGeom>
        </p:spPr>
      </p:pic>
      <p:pic>
        <p:nvPicPr>
          <p:cNvPr id="1026" name="Picture 2" descr="C:\Users\qde\Downloads\launch.gif"/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573" y="2487168"/>
            <a:ext cx="1858617" cy="1854086"/>
          </a:xfrm>
          <a:prstGeom prst="ellipse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958" y="337210"/>
            <a:ext cx="4803636" cy="1311664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000000"/>
                </a:solidFill>
              </a:rPr>
              <a:t>Filtrage</a:t>
            </a:r>
            <a:r>
              <a:rPr lang="en-US" sz="4000" dirty="0">
                <a:solidFill>
                  <a:srgbClr val="000000"/>
                </a:solidFill>
              </a:rPr>
              <a:t> de </a:t>
            </a:r>
            <a:r>
              <a:rPr lang="en-US" sz="4000" dirty="0" err="1" smtClean="0">
                <a:solidFill>
                  <a:srgbClr val="000000"/>
                </a:solidFill>
              </a:rPr>
              <a:t>Kalman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405204" y="2720153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Rudolph </a:t>
            </a:r>
            <a:r>
              <a:rPr lang="fr-FR" i="1" dirty="0" err="1" smtClean="0"/>
              <a:t>Kalman</a:t>
            </a:r>
            <a:r>
              <a:rPr lang="fr-FR" i="1" dirty="0" smtClean="0"/>
              <a:t>, 1960</a:t>
            </a:r>
            <a:endParaRPr lang="fr-FR" i="1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8275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5613400" y="2152438"/>
            <a:ext cx="0" cy="420391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-377372" y="254000"/>
            <a:ext cx="3426154" cy="900608"/>
            <a:chOff x="-435429" y="-397668"/>
            <a:chExt cx="7075714" cy="1618343"/>
          </a:xfrm>
        </p:grpSpPr>
        <p:sp>
          <p:nvSpPr>
            <p:cNvPr id="21" name="Rectangle 2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267271" y="3448803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  <a:endParaRPr lang="fr-FR" sz="2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6010388" y="2495072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Transition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8148118" y="4572000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Observation</a:t>
            </a:r>
            <a:endParaRPr lang="fr-FR" sz="2400" b="1" dirty="0"/>
          </a:p>
        </p:txBody>
      </p:sp>
      <p:pic>
        <p:nvPicPr>
          <p:cNvPr id="3074" name="Picture 2" descr="C:\Users\qde\Downloads\robo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9033" y="254000"/>
            <a:ext cx="1287369" cy="1287369"/>
          </a:xfrm>
          <a:prstGeom prst="rect">
            <a:avLst/>
          </a:prstGeom>
          <a:noFill/>
        </p:spPr>
      </p:pic>
      <p:pic>
        <p:nvPicPr>
          <p:cNvPr id="7170" name="Picture 2" descr="C:\Users\qde\Desktop\Kalman-FalseDataInjection\Presentations\Equations\ex2_sta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2878" y="1446615"/>
            <a:ext cx="1272555" cy="1606802"/>
          </a:xfrm>
          <a:prstGeom prst="rect">
            <a:avLst/>
          </a:prstGeom>
          <a:noFill/>
        </p:spPr>
      </p:pic>
      <p:pic>
        <p:nvPicPr>
          <p:cNvPr id="7171" name="Picture 3" descr="C:\Users\qde\Desktop\Kalman-FalseDataInjection\Presentations\Equations\ex2_thet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44749" y="6052306"/>
            <a:ext cx="2077969" cy="608088"/>
          </a:xfrm>
          <a:prstGeom prst="rect">
            <a:avLst/>
          </a:prstGeom>
          <a:noFill/>
        </p:spPr>
      </p:pic>
      <p:pic>
        <p:nvPicPr>
          <p:cNvPr id="7172" name="Picture 4" descr="C:\Users\qde\Desktop\Kalman-FalseDataInjection\Presentations\Equations\ex2_transiti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21811" y="2495072"/>
            <a:ext cx="3934450" cy="1606802"/>
          </a:xfrm>
          <a:prstGeom prst="rect">
            <a:avLst/>
          </a:prstGeom>
          <a:noFill/>
        </p:spPr>
      </p:pic>
      <p:pic>
        <p:nvPicPr>
          <p:cNvPr id="7173" name="Picture 5" descr="C:\Users\qde\Desktop\Kalman-FalseDataInjection\Presentations\Equations\ex2_z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44749" y="4457679"/>
            <a:ext cx="1038985" cy="805414"/>
          </a:xfrm>
          <a:prstGeom prst="rect">
            <a:avLst/>
          </a:prstGeom>
          <a:noFill/>
        </p:spPr>
      </p:pic>
      <p:pic>
        <p:nvPicPr>
          <p:cNvPr id="7174" name="Picture 6" descr="C:\Users\qde\Desktop\Kalman-FalseDataInjection\Presentations\Equations\ex2_H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10474" y="5106629"/>
            <a:ext cx="2645787" cy="805414"/>
          </a:xfrm>
          <a:prstGeom prst="rect">
            <a:avLst/>
          </a:prstGeom>
          <a:noFill/>
        </p:spPr>
      </p:pic>
      <p:pic>
        <p:nvPicPr>
          <p:cNvPr id="7175" name="Picture 7" descr="C:\Users\qde\Desktop\Kalman-FalseDataInjection\Presentations\Equations\ex2_mu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205909" y="4101874"/>
            <a:ext cx="1143688" cy="1606801"/>
          </a:xfrm>
          <a:prstGeom prst="rect">
            <a:avLst/>
          </a:prstGeom>
          <a:noFill/>
        </p:spPr>
      </p:pic>
      <p:pic>
        <p:nvPicPr>
          <p:cNvPr id="7176" name="Picture 8" descr="C:\Users\qde\Desktop\Kalman-FalseDataInjection\Presentations\Equations\ex2_P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67271" y="4101874"/>
            <a:ext cx="3708934" cy="1606802"/>
          </a:xfrm>
          <a:prstGeom prst="rect">
            <a:avLst/>
          </a:prstGeom>
          <a:noFill/>
        </p:spPr>
      </p:pic>
      <p:pic>
        <p:nvPicPr>
          <p:cNvPr id="7177" name="Picture 9" descr="C:\Users\qde\Desktop\Kalman-FalseDataInjection\Presentations\Equations\ex2_r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113209" y="5505309"/>
            <a:ext cx="2009509" cy="406734"/>
          </a:xfrm>
          <a:prstGeom prst="rect">
            <a:avLst/>
          </a:prstGeom>
          <a:noFill/>
        </p:spPr>
      </p:pic>
      <p:sp>
        <p:nvSpPr>
          <p:cNvPr id="33" name="ZoneTexte 32"/>
          <p:cNvSpPr txBox="1"/>
          <p:nvPr/>
        </p:nvSpPr>
        <p:spPr>
          <a:xfrm>
            <a:off x="394271" y="1788351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Vecteur d’état</a:t>
            </a:r>
            <a:endParaRPr lang="fr-FR" sz="2400" b="1" dirty="0"/>
          </a:p>
        </p:txBody>
      </p:sp>
      <p:pic>
        <p:nvPicPr>
          <p:cNvPr id="34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229386" y="705977"/>
            <a:ext cx="685800" cy="685800"/>
          </a:xfrm>
          <a:prstGeom prst="rect">
            <a:avLst/>
          </a:prstGeom>
          <a:noFill/>
        </p:spPr>
      </p:pic>
      <p:pic>
        <p:nvPicPr>
          <p:cNvPr id="35" name="Picture 2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12"/>
          <a:srcRect l="22993" t="65972" r="21232"/>
          <a:stretch>
            <a:fillRect/>
          </a:stretch>
        </p:blipFill>
        <p:spPr bwMode="auto">
          <a:xfrm rot="15877670">
            <a:off x="5541710" y="494877"/>
            <a:ext cx="1555768" cy="949152"/>
          </a:xfrm>
          <a:prstGeom prst="rect">
            <a:avLst/>
          </a:prstGeom>
          <a:noFill/>
        </p:spPr>
      </p:pic>
      <p:pic>
        <p:nvPicPr>
          <p:cNvPr id="36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1131228" flipH="1">
            <a:off x="8167574" y="5943299"/>
            <a:ext cx="1791968" cy="1018942"/>
          </a:xfrm>
          <a:prstGeom prst="rect">
            <a:avLst/>
          </a:prstGeom>
        </p:spPr>
      </p:pic>
      <p:cxnSp>
        <p:nvCxnSpPr>
          <p:cNvPr id="37" name="Straight Connector 13"/>
          <p:cNvCxnSpPr/>
          <p:nvPr/>
        </p:nvCxnSpPr>
        <p:spPr>
          <a:xfrm>
            <a:off x="1883424" y="3259667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3"/>
          <p:cNvCxnSpPr/>
          <p:nvPr/>
        </p:nvCxnSpPr>
        <p:spPr>
          <a:xfrm>
            <a:off x="8122717" y="4457679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26" name="Groupe 25"/>
          <p:cNvGrpSpPr/>
          <p:nvPr/>
        </p:nvGrpSpPr>
        <p:grpSpPr>
          <a:xfrm>
            <a:off x="9663764" y="338811"/>
            <a:ext cx="1690036" cy="1653618"/>
            <a:chOff x="9663764" y="338811"/>
            <a:chExt cx="1690036" cy="1653618"/>
          </a:xfrm>
        </p:grpSpPr>
        <p:sp>
          <p:nvSpPr>
            <p:cNvPr id="28" name="Ellipse 27"/>
            <p:cNvSpPr/>
            <p:nvPr/>
          </p:nvSpPr>
          <p:spPr>
            <a:xfrm>
              <a:off x="9952522" y="1391777"/>
              <a:ext cx="250257" cy="250257"/>
            </a:xfrm>
            <a:prstGeom prst="ellipse">
              <a:avLst/>
            </a:prstGeom>
            <a:solidFill>
              <a:srgbClr val="00FE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/>
            <p:cNvSpPr/>
            <p:nvPr/>
          </p:nvSpPr>
          <p:spPr>
            <a:xfrm>
              <a:off x="11103543" y="455720"/>
              <a:ext cx="250257" cy="2502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avec flèche 31"/>
            <p:cNvCxnSpPr>
              <a:stCxn id="28" idx="7"/>
              <a:endCxn id="31" idx="3"/>
            </p:cNvCxnSpPr>
            <p:nvPr/>
          </p:nvCxnSpPr>
          <p:spPr>
            <a:xfrm flipV="1">
              <a:off x="10166130" y="669328"/>
              <a:ext cx="974062" cy="75909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/>
            <p:nvPr/>
          </p:nvCxnSpPr>
          <p:spPr>
            <a:xfrm>
              <a:off x="9663764" y="1992429"/>
              <a:ext cx="1690036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 flipV="1">
              <a:off x="9663764" y="338811"/>
              <a:ext cx="0" cy="165361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/>
            <p:cNvCxnSpPr>
              <a:stCxn id="28" idx="6"/>
            </p:cNvCxnSpPr>
            <p:nvPr/>
          </p:nvCxnSpPr>
          <p:spPr>
            <a:xfrm>
              <a:off x="10202779" y="1516906"/>
              <a:ext cx="937413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orme libre 41"/>
            <p:cNvSpPr/>
            <p:nvPr/>
          </p:nvSpPr>
          <p:spPr>
            <a:xfrm>
              <a:off x="10350500" y="1279525"/>
              <a:ext cx="111654" cy="225425"/>
            </a:xfrm>
            <a:custGeom>
              <a:avLst/>
              <a:gdLst>
                <a:gd name="connsiteX0" fmla="*/ 0 w 111654"/>
                <a:gd name="connsiteY0" fmla="*/ 0 h 225425"/>
                <a:gd name="connsiteX1" fmla="*/ 98425 w 111654"/>
                <a:gd name="connsiteY1" fmla="*/ 107950 h 225425"/>
                <a:gd name="connsiteX2" fmla="*/ 79375 w 111654"/>
                <a:gd name="connsiteY2" fmla="*/ 225425 h 2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654" h="225425">
                  <a:moveTo>
                    <a:pt x="0" y="0"/>
                  </a:moveTo>
                  <a:cubicBezTo>
                    <a:pt x="42598" y="35189"/>
                    <a:pt x="85196" y="70379"/>
                    <a:pt x="98425" y="107950"/>
                  </a:cubicBezTo>
                  <a:cubicBezTo>
                    <a:pt x="111654" y="145521"/>
                    <a:pt x="87842" y="204787"/>
                    <a:pt x="79375" y="225425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xmlns="" val="11363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77372" y="146562"/>
            <a:ext cx="7620001" cy="1184498"/>
            <a:chOff x="-435429" y="-397668"/>
            <a:chExt cx="7075714" cy="1618343"/>
          </a:xfrm>
        </p:grpSpPr>
        <p:sp>
          <p:nvSpPr>
            <p:cNvPr id="11" name="Rectangle 1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45" y="0"/>
            <a:ext cx="10515600" cy="1325563"/>
          </a:xfrm>
        </p:spPr>
        <p:txBody>
          <a:bodyPr/>
          <a:lstStyle/>
          <a:p>
            <a:r>
              <a:rPr lang="en-US" dirty="0" smtClean="0"/>
              <a:t>Extended </a:t>
            </a:r>
            <a:r>
              <a:rPr lang="en-US" dirty="0" err="1" smtClean="0"/>
              <a:t>Kalman</a:t>
            </a:r>
            <a:r>
              <a:rPr lang="en-US" dirty="0" smtClean="0"/>
              <a:t> Filter (EKF)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243" y="1825625"/>
            <a:ext cx="10515600" cy="4851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err="1" smtClean="0"/>
              <a:t>Linéarisation</a:t>
            </a:r>
            <a:r>
              <a:rPr lang="en-US" i="1" dirty="0" smtClean="0"/>
              <a:t> </a:t>
            </a:r>
          </a:p>
          <a:p>
            <a:pPr marL="0" indent="0">
              <a:buNone/>
            </a:pPr>
            <a:r>
              <a:rPr lang="en-US" i="1" dirty="0" smtClean="0">
                <a:sym typeface="Wingdings"/>
              </a:rPr>
              <a:t> </a:t>
            </a:r>
            <a:r>
              <a:rPr lang="en-US" dirty="0" smtClean="0"/>
              <a:t>Introduction de la </a:t>
            </a:r>
            <a:r>
              <a:rPr lang="en-US" dirty="0" err="1" smtClean="0"/>
              <a:t>jacobienne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21030" y="4667169"/>
            <a:ext cx="2904460" cy="1222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2741" y="1825625"/>
            <a:ext cx="5768016" cy="393273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945" y="3504688"/>
            <a:ext cx="2819085" cy="1493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494" y="2814346"/>
            <a:ext cx="5226996" cy="804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716672" flipH="1" flipV="1">
            <a:off x="1218867" y="4881517"/>
            <a:ext cx="1713874" cy="1141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>
            <a:off x="3389561" y="3537395"/>
            <a:ext cx="1791968" cy="1018942"/>
          </a:xfrm>
          <a:prstGeom prst="rect">
            <a:avLst/>
          </a:prstGeom>
        </p:spPr>
      </p:pic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7895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377371" y="167395"/>
            <a:ext cx="5889172" cy="907872"/>
            <a:chOff x="-435429" y="-397668"/>
            <a:chExt cx="7075714" cy="1618343"/>
          </a:xfrm>
        </p:grpSpPr>
        <p:sp>
          <p:nvSpPr>
            <p:cNvPr id="6" name="Rectangle 5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83712"/>
            <a:ext cx="10515600" cy="1325563"/>
          </a:xfrm>
        </p:spPr>
        <p:txBody>
          <a:bodyPr/>
          <a:lstStyle/>
          <a:p>
            <a:r>
              <a:rPr lang="en-US" dirty="0" err="1" smtClean="0"/>
              <a:t>Problèmes</a:t>
            </a:r>
            <a:r>
              <a:rPr lang="en-US" dirty="0" smtClean="0"/>
              <a:t> des </a:t>
            </a:r>
            <a:r>
              <a:rPr lang="en-US" dirty="0" err="1" smtClean="0"/>
              <a:t>filtres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504" y="1898777"/>
            <a:ext cx="541629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Comment </a:t>
            </a:r>
            <a:r>
              <a:rPr lang="en-US" i="1" dirty="0" err="1" smtClean="0"/>
              <a:t>détecter</a:t>
            </a:r>
            <a:r>
              <a:rPr lang="en-US" i="1" dirty="0" smtClean="0"/>
              <a:t> </a:t>
            </a:r>
            <a:r>
              <a:rPr lang="en-US" i="1" dirty="0" err="1" smtClean="0"/>
              <a:t>une</a:t>
            </a:r>
            <a:r>
              <a:rPr lang="en-US" i="1" dirty="0" smtClean="0"/>
              <a:t> </a:t>
            </a:r>
            <a:r>
              <a:rPr lang="en-US" i="1" dirty="0" err="1" smtClean="0"/>
              <a:t>mesure</a:t>
            </a:r>
            <a:r>
              <a:rPr lang="en-US" i="1" dirty="0" smtClean="0"/>
              <a:t> </a:t>
            </a:r>
            <a:r>
              <a:rPr lang="en-US" i="1" dirty="0" err="1" smtClean="0"/>
              <a:t>erronée</a:t>
            </a:r>
            <a:r>
              <a:rPr lang="en-US" i="1" dirty="0" smtClean="0"/>
              <a:t> pour </a:t>
            </a:r>
            <a:r>
              <a:rPr lang="en-US" i="1" dirty="0" err="1" smtClean="0"/>
              <a:t>éviter</a:t>
            </a:r>
            <a:r>
              <a:rPr lang="en-US" i="1" dirty="0" smtClean="0"/>
              <a:t> de </a:t>
            </a:r>
            <a:r>
              <a:rPr lang="en-US" i="1" dirty="0" err="1" smtClean="0"/>
              <a:t>perturber</a:t>
            </a:r>
            <a:r>
              <a:rPr lang="en-US" i="1" dirty="0" smtClean="0"/>
              <a:t> </a:t>
            </a:r>
            <a:r>
              <a:rPr lang="en-US" i="1" dirty="0" err="1" smtClean="0"/>
              <a:t>notre</a:t>
            </a:r>
            <a:r>
              <a:rPr lang="en-US" i="1" dirty="0" smtClean="0"/>
              <a:t> estimation ?</a:t>
            </a:r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i="1" dirty="0" err="1" smtClean="0"/>
              <a:t>Peut</a:t>
            </a:r>
            <a:r>
              <a:rPr lang="en-US" i="1" dirty="0" smtClean="0"/>
              <a:t>-on </a:t>
            </a:r>
            <a:r>
              <a:rPr lang="en-US" i="1" dirty="0" err="1" smtClean="0"/>
              <a:t>trouver</a:t>
            </a:r>
            <a:r>
              <a:rPr lang="en-US" i="1" dirty="0" smtClean="0"/>
              <a:t> un </a:t>
            </a:r>
            <a:r>
              <a:rPr lang="en-US" i="1" dirty="0" err="1" smtClean="0"/>
              <a:t>filtre</a:t>
            </a:r>
            <a:r>
              <a:rPr lang="en-US" i="1" dirty="0" smtClean="0"/>
              <a:t> qui correspond </a:t>
            </a:r>
            <a:r>
              <a:rPr lang="en-US" i="1" dirty="0" err="1" smtClean="0"/>
              <a:t>parfaitement</a:t>
            </a:r>
            <a:r>
              <a:rPr lang="en-US" i="1" dirty="0" smtClean="0"/>
              <a:t> </a:t>
            </a:r>
            <a:r>
              <a:rPr lang="en-US" i="1" dirty="0" err="1" smtClean="0"/>
              <a:t>à</a:t>
            </a:r>
            <a:r>
              <a:rPr lang="en-US" i="1" dirty="0" smtClean="0"/>
              <a:t> la </a:t>
            </a:r>
            <a:r>
              <a:rPr lang="en-US" i="1" dirty="0" err="1" smtClean="0"/>
              <a:t>trajectoire</a:t>
            </a:r>
            <a:r>
              <a:rPr lang="en-US" i="1" dirty="0" smtClean="0"/>
              <a:t> </a:t>
            </a:r>
            <a:r>
              <a:rPr lang="en-US" i="1" dirty="0" err="1" smtClean="0"/>
              <a:t>souhaitée</a:t>
            </a:r>
            <a:r>
              <a:rPr lang="en-US" i="1" dirty="0" smtClean="0"/>
              <a:t> ?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38800" y="3438144"/>
            <a:ext cx="6415372" cy="2921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97745" y="183628"/>
            <a:ext cx="4405706" cy="3430297"/>
          </a:xfrm>
          <a:prstGeom prst="rect">
            <a:avLst/>
          </a:prstGeom>
        </p:spPr>
      </p:pic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504" y="1898777"/>
            <a:ext cx="541629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Comment </a:t>
            </a:r>
            <a:r>
              <a:rPr lang="en-US" i="1" dirty="0" err="1" smtClean="0"/>
              <a:t>détecter</a:t>
            </a:r>
            <a:r>
              <a:rPr lang="en-US" i="1" dirty="0" smtClean="0"/>
              <a:t> </a:t>
            </a:r>
            <a:r>
              <a:rPr lang="en-US" i="1" dirty="0" err="1" smtClean="0"/>
              <a:t>une</a:t>
            </a:r>
            <a:r>
              <a:rPr lang="en-US" i="1" dirty="0" smtClean="0"/>
              <a:t> </a:t>
            </a:r>
            <a:r>
              <a:rPr lang="en-US" i="1" dirty="0" err="1" smtClean="0"/>
              <a:t>mesure</a:t>
            </a:r>
            <a:r>
              <a:rPr lang="en-US" i="1" dirty="0" smtClean="0"/>
              <a:t> </a:t>
            </a:r>
            <a:r>
              <a:rPr lang="en-US" i="1" dirty="0" err="1" smtClean="0"/>
              <a:t>erronée</a:t>
            </a:r>
            <a:r>
              <a:rPr lang="en-US" i="1" dirty="0" smtClean="0"/>
              <a:t> pour </a:t>
            </a:r>
            <a:r>
              <a:rPr lang="en-US" i="1" dirty="0" err="1" smtClean="0"/>
              <a:t>éviter</a:t>
            </a:r>
            <a:r>
              <a:rPr lang="en-US" i="1" dirty="0" smtClean="0"/>
              <a:t> de </a:t>
            </a:r>
            <a:r>
              <a:rPr lang="en-US" i="1" dirty="0" err="1" smtClean="0"/>
              <a:t>perturber</a:t>
            </a:r>
            <a:r>
              <a:rPr lang="en-US" i="1" dirty="0" smtClean="0"/>
              <a:t> </a:t>
            </a:r>
            <a:r>
              <a:rPr lang="en-US" i="1" dirty="0" err="1" smtClean="0"/>
              <a:t>notre</a:t>
            </a:r>
            <a:r>
              <a:rPr lang="en-US" i="1" dirty="0" smtClean="0"/>
              <a:t> estimation ?</a:t>
            </a:r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i="1" dirty="0" err="1" smtClean="0"/>
              <a:t>Peut</a:t>
            </a:r>
            <a:r>
              <a:rPr lang="en-US" i="1" dirty="0" smtClean="0"/>
              <a:t>-on </a:t>
            </a:r>
            <a:r>
              <a:rPr lang="en-US" i="1" dirty="0" err="1" smtClean="0"/>
              <a:t>trouver</a:t>
            </a:r>
            <a:r>
              <a:rPr lang="en-US" i="1" dirty="0" smtClean="0"/>
              <a:t> un </a:t>
            </a:r>
            <a:r>
              <a:rPr lang="en-US" i="1" dirty="0" err="1" smtClean="0"/>
              <a:t>filtre</a:t>
            </a:r>
            <a:r>
              <a:rPr lang="en-US" i="1" dirty="0" smtClean="0"/>
              <a:t> qui correspond </a:t>
            </a:r>
            <a:r>
              <a:rPr lang="en-US" i="1" dirty="0" err="1" smtClean="0"/>
              <a:t>parfaitement</a:t>
            </a:r>
            <a:r>
              <a:rPr lang="en-US" i="1" dirty="0" smtClean="0"/>
              <a:t> </a:t>
            </a:r>
            <a:r>
              <a:rPr lang="en-US" i="1" dirty="0" err="1" smtClean="0"/>
              <a:t>à</a:t>
            </a:r>
            <a:r>
              <a:rPr lang="en-US" i="1" dirty="0" smtClean="0"/>
              <a:t> la </a:t>
            </a:r>
            <a:r>
              <a:rPr lang="en-US" i="1" dirty="0" err="1" smtClean="0"/>
              <a:t>trajectoire</a:t>
            </a:r>
            <a:r>
              <a:rPr lang="en-US" i="1" dirty="0" smtClean="0"/>
              <a:t> </a:t>
            </a:r>
            <a:r>
              <a:rPr lang="en-US" i="1" dirty="0" err="1" smtClean="0"/>
              <a:t>souhaitée</a:t>
            </a:r>
            <a:r>
              <a:rPr lang="en-US" i="1" dirty="0" smtClean="0"/>
              <a:t> ?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97745" y="183628"/>
            <a:ext cx="4405706" cy="3430297"/>
          </a:xfrm>
          <a:prstGeom prst="rect">
            <a:avLst/>
          </a:prstGeom>
        </p:spPr>
      </p:pic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6388" name="Picture 4" descr="C:\Users\qde\Desktop\2019-06-12 10_47_39-08-Designing-Kalman-Filter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3954" y="3613925"/>
            <a:ext cx="6993292" cy="2840330"/>
          </a:xfrm>
          <a:prstGeom prst="rect">
            <a:avLst/>
          </a:prstGeom>
          <a:noFill/>
        </p:spPr>
      </p:pic>
      <p:grpSp>
        <p:nvGrpSpPr>
          <p:cNvPr id="12" name="Group 4"/>
          <p:cNvGrpSpPr/>
          <p:nvPr/>
        </p:nvGrpSpPr>
        <p:grpSpPr>
          <a:xfrm>
            <a:off x="-377371" y="167395"/>
            <a:ext cx="5889172" cy="907872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1000" y="-83712"/>
            <a:ext cx="10515600" cy="1325563"/>
          </a:xfrm>
        </p:spPr>
        <p:txBody>
          <a:bodyPr/>
          <a:lstStyle/>
          <a:p>
            <a:r>
              <a:rPr lang="en-US" dirty="0" err="1" smtClean="0"/>
              <a:t>Problèmes</a:t>
            </a:r>
            <a:r>
              <a:rPr lang="en-US" dirty="0" smtClean="0"/>
              <a:t> des </a:t>
            </a:r>
            <a:r>
              <a:rPr lang="en-US" dirty="0" err="1" smtClean="0"/>
              <a:t>filtres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504" y="1898777"/>
            <a:ext cx="541629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Comment </a:t>
            </a:r>
            <a:r>
              <a:rPr lang="en-US" i="1" dirty="0" err="1" smtClean="0"/>
              <a:t>détecter</a:t>
            </a:r>
            <a:r>
              <a:rPr lang="en-US" i="1" dirty="0" smtClean="0"/>
              <a:t> </a:t>
            </a:r>
            <a:r>
              <a:rPr lang="en-US" i="1" dirty="0" err="1" smtClean="0"/>
              <a:t>une</a:t>
            </a:r>
            <a:r>
              <a:rPr lang="en-US" i="1" dirty="0" smtClean="0"/>
              <a:t> </a:t>
            </a:r>
            <a:r>
              <a:rPr lang="en-US" i="1" dirty="0" err="1" smtClean="0"/>
              <a:t>mesure</a:t>
            </a:r>
            <a:r>
              <a:rPr lang="en-US" i="1" dirty="0" smtClean="0"/>
              <a:t> </a:t>
            </a:r>
            <a:r>
              <a:rPr lang="en-US" i="1" dirty="0" err="1" smtClean="0"/>
              <a:t>erronée</a:t>
            </a:r>
            <a:r>
              <a:rPr lang="en-US" i="1" dirty="0" smtClean="0"/>
              <a:t> pour </a:t>
            </a:r>
            <a:r>
              <a:rPr lang="en-US" i="1" dirty="0" err="1" smtClean="0"/>
              <a:t>éviter</a:t>
            </a:r>
            <a:r>
              <a:rPr lang="en-US" i="1" dirty="0" smtClean="0"/>
              <a:t> de </a:t>
            </a:r>
            <a:r>
              <a:rPr lang="en-US" i="1" dirty="0" err="1" smtClean="0"/>
              <a:t>perturber</a:t>
            </a:r>
            <a:r>
              <a:rPr lang="en-US" i="1" dirty="0" smtClean="0"/>
              <a:t> </a:t>
            </a:r>
            <a:r>
              <a:rPr lang="en-US" i="1" dirty="0" err="1" smtClean="0"/>
              <a:t>notre</a:t>
            </a:r>
            <a:r>
              <a:rPr lang="en-US" i="1" dirty="0" smtClean="0"/>
              <a:t> estimation ?</a:t>
            </a:r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i="1" dirty="0" err="1" smtClean="0"/>
              <a:t>Peut</a:t>
            </a:r>
            <a:r>
              <a:rPr lang="en-US" i="1" dirty="0" smtClean="0"/>
              <a:t>-on </a:t>
            </a:r>
            <a:r>
              <a:rPr lang="en-US" i="1" dirty="0" err="1" smtClean="0"/>
              <a:t>trouver</a:t>
            </a:r>
            <a:r>
              <a:rPr lang="en-US" i="1" dirty="0" smtClean="0"/>
              <a:t> un </a:t>
            </a:r>
            <a:r>
              <a:rPr lang="en-US" i="1" dirty="0" err="1" smtClean="0"/>
              <a:t>filtre</a:t>
            </a:r>
            <a:r>
              <a:rPr lang="en-US" i="1" dirty="0" smtClean="0"/>
              <a:t> qui correspond </a:t>
            </a:r>
            <a:r>
              <a:rPr lang="en-US" i="1" dirty="0" err="1" smtClean="0"/>
              <a:t>parfaitement</a:t>
            </a:r>
            <a:r>
              <a:rPr lang="en-US" i="1" dirty="0" smtClean="0"/>
              <a:t> </a:t>
            </a:r>
            <a:r>
              <a:rPr lang="en-US" i="1" dirty="0" err="1" smtClean="0"/>
              <a:t>à</a:t>
            </a:r>
            <a:r>
              <a:rPr lang="en-US" i="1" dirty="0" smtClean="0"/>
              <a:t> la </a:t>
            </a:r>
            <a:r>
              <a:rPr lang="en-US" i="1" dirty="0" err="1" smtClean="0"/>
              <a:t>trajectoire</a:t>
            </a:r>
            <a:r>
              <a:rPr lang="en-US" i="1" dirty="0" smtClean="0"/>
              <a:t> </a:t>
            </a:r>
            <a:r>
              <a:rPr lang="en-US" i="1" dirty="0" err="1" smtClean="0"/>
              <a:t>souhaitée</a:t>
            </a:r>
            <a:r>
              <a:rPr lang="en-US" i="1" dirty="0" smtClean="0"/>
              <a:t> ?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97745" y="183628"/>
            <a:ext cx="4405706" cy="3430297"/>
          </a:xfrm>
          <a:prstGeom prst="rect">
            <a:avLst/>
          </a:prstGeom>
        </p:spPr>
      </p:pic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6387" name="Picture 3" descr="C:\Users\qde\Desktop\2019-06-12 10_47_09-08-Designing-Kalman-Filter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5399" y="3613925"/>
            <a:ext cx="7151296" cy="2853030"/>
          </a:xfrm>
          <a:prstGeom prst="rect">
            <a:avLst/>
          </a:prstGeom>
          <a:noFill/>
        </p:spPr>
      </p:pic>
      <p:grpSp>
        <p:nvGrpSpPr>
          <p:cNvPr id="12" name="Group 4"/>
          <p:cNvGrpSpPr/>
          <p:nvPr/>
        </p:nvGrpSpPr>
        <p:grpSpPr>
          <a:xfrm>
            <a:off x="-377371" y="167395"/>
            <a:ext cx="5889172" cy="907872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381000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Problèmes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des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filtres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5" y="160338"/>
            <a:ext cx="4339615" cy="907872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objectifs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>
          <a:xfrm>
            <a:off x="5312157" y="1794933"/>
            <a:ext cx="10515600" cy="4351338"/>
          </a:xfrm>
        </p:spPr>
        <p:txBody>
          <a:bodyPr/>
          <a:lstStyle/>
          <a:p>
            <a:r>
              <a:rPr lang="fr-FR" dirty="0" smtClean="0"/>
              <a:t>Modélisation de la trajectoire d’un </a:t>
            </a:r>
            <a:r>
              <a:rPr lang="fr-FR" b="1" dirty="0" smtClean="0"/>
              <a:t>avion</a:t>
            </a:r>
          </a:p>
          <a:p>
            <a:r>
              <a:rPr lang="fr-FR" dirty="0" smtClean="0"/>
              <a:t>Modélisation des mesures </a:t>
            </a:r>
            <a:r>
              <a:rPr lang="fr-FR" b="1" dirty="0" smtClean="0"/>
              <a:t>radar</a:t>
            </a:r>
          </a:p>
          <a:p>
            <a:r>
              <a:rPr lang="fr-FR" dirty="0" smtClean="0"/>
              <a:t>Modélisation d’un </a:t>
            </a:r>
            <a:r>
              <a:rPr lang="fr-FR" b="1" dirty="0" smtClean="0"/>
              <a:t>attaquant</a:t>
            </a:r>
          </a:p>
          <a:p>
            <a:r>
              <a:rPr lang="fr-FR" dirty="0" smtClean="0"/>
              <a:t>Création </a:t>
            </a:r>
            <a:r>
              <a:rPr lang="fr-FR" b="1" dirty="0" smtClean="0"/>
              <a:t>d’estimateurs</a:t>
            </a:r>
            <a:r>
              <a:rPr lang="fr-FR" dirty="0" smtClean="0"/>
              <a:t> </a:t>
            </a:r>
            <a:r>
              <a:rPr lang="fr-FR" b="1" dirty="0" smtClean="0"/>
              <a:t>d’états</a:t>
            </a:r>
          </a:p>
          <a:p>
            <a:r>
              <a:rPr lang="fr-FR" dirty="0" smtClean="0"/>
              <a:t>Création de </a:t>
            </a:r>
            <a:r>
              <a:rPr lang="fr-FR" b="1" dirty="0" smtClean="0"/>
              <a:t>détecteurs</a:t>
            </a:r>
            <a:r>
              <a:rPr lang="fr-FR" dirty="0" smtClean="0"/>
              <a:t> </a:t>
            </a:r>
            <a:r>
              <a:rPr lang="fr-FR" b="1" dirty="0" smtClean="0"/>
              <a:t>d’anomalies</a:t>
            </a:r>
            <a:endParaRPr lang="fr-FR" b="1" dirty="0"/>
          </a:p>
        </p:txBody>
      </p:sp>
      <p:pic>
        <p:nvPicPr>
          <p:cNvPr id="4098" name="Picture 2" descr="C:\Users\qde\Desktop\Kalman-FalseDataInjection\Presentations\FlatIcons\goa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375" y="1318046"/>
            <a:ext cx="4264025" cy="4264025"/>
          </a:xfrm>
          <a:prstGeom prst="rect">
            <a:avLst/>
          </a:prstGeom>
          <a:noFill/>
        </p:spPr>
      </p:pic>
      <p:grpSp>
        <p:nvGrpSpPr>
          <p:cNvPr id="16" name="Group 4"/>
          <p:cNvGrpSpPr/>
          <p:nvPr/>
        </p:nvGrpSpPr>
        <p:grpSpPr>
          <a:xfrm>
            <a:off x="5054264" y="5035835"/>
            <a:ext cx="7624010" cy="940082"/>
            <a:chOff x="-181561" y="-245268"/>
            <a:chExt cx="7028370" cy="1675760"/>
          </a:xfrm>
        </p:grpSpPr>
        <p:sp>
          <p:nvSpPr>
            <p:cNvPr id="17" name="Rectangle 16"/>
            <p:cNvSpPr/>
            <p:nvPr/>
          </p:nvSpPr>
          <p:spPr>
            <a:xfrm>
              <a:off x="-181561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2" name="Group 4"/>
          <p:cNvGrpSpPr/>
          <p:nvPr/>
        </p:nvGrpSpPr>
        <p:grpSpPr>
          <a:xfrm>
            <a:off x="8644468" y="1843903"/>
            <a:ext cx="7590142" cy="897747"/>
            <a:chOff x="-150339" y="-169803"/>
            <a:chExt cx="6997148" cy="1600295"/>
          </a:xfrm>
        </p:grpSpPr>
        <p:sp>
          <p:nvSpPr>
            <p:cNvPr id="23" name="Rectangle 22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4"/>
          <p:cNvGrpSpPr/>
          <p:nvPr/>
        </p:nvGrpSpPr>
        <p:grpSpPr>
          <a:xfrm>
            <a:off x="-885215" y="1011401"/>
            <a:ext cx="4339615" cy="907872"/>
            <a:chOff x="-435429" y="-397668"/>
            <a:chExt cx="7075714" cy="1618343"/>
          </a:xfrm>
        </p:grpSpPr>
        <p:sp>
          <p:nvSpPr>
            <p:cNvPr id="26" name="Rectangle 25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4"/>
          <p:cNvGrpSpPr/>
          <p:nvPr/>
        </p:nvGrpSpPr>
        <p:grpSpPr>
          <a:xfrm>
            <a:off x="-885215" y="3023204"/>
            <a:ext cx="4339615" cy="907872"/>
            <a:chOff x="-435429" y="-397668"/>
            <a:chExt cx="7075714" cy="1618343"/>
          </a:xfrm>
        </p:grpSpPr>
        <p:sp>
          <p:nvSpPr>
            <p:cNvPr id="29" name="Rectangle 2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4"/>
          <p:cNvGrpSpPr/>
          <p:nvPr/>
        </p:nvGrpSpPr>
        <p:grpSpPr>
          <a:xfrm>
            <a:off x="-885215" y="4950340"/>
            <a:ext cx="4339615" cy="907872"/>
            <a:chOff x="-435429" y="-397668"/>
            <a:chExt cx="7075714" cy="1618343"/>
          </a:xfrm>
        </p:grpSpPr>
        <p:sp>
          <p:nvSpPr>
            <p:cNvPr id="32" name="Rectangle 31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4"/>
          <p:cNvGrpSpPr/>
          <p:nvPr/>
        </p:nvGrpSpPr>
        <p:grpSpPr>
          <a:xfrm>
            <a:off x="8610600" y="3698103"/>
            <a:ext cx="7590142" cy="897747"/>
            <a:chOff x="-150339" y="-169803"/>
            <a:chExt cx="6997148" cy="1600295"/>
          </a:xfrm>
        </p:grpSpPr>
        <p:sp>
          <p:nvSpPr>
            <p:cNvPr id="35" name="Rectangle 34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4"/>
          <p:cNvGrpSpPr/>
          <p:nvPr/>
        </p:nvGrpSpPr>
        <p:grpSpPr>
          <a:xfrm>
            <a:off x="8644468" y="5458603"/>
            <a:ext cx="7590142" cy="897747"/>
            <a:chOff x="-150339" y="-169803"/>
            <a:chExt cx="6997148" cy="1600295"/>
          </a:xfrm>
        </p:grpSpPr>
        <p:sp>
          <p:nvSpPr>
            <p:cNvPr id="38" name="Rectangle 37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ZoneTexte 39"/>
          <p:cNvSpPr txBox="1"/>
          <p:nvPr/>
        </p:nvSpPr>
        <p:spPr>
          <a:xfrm>
            <a:off x="155575" y="1210733"/>
            <a:ext cx="320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Jeu de données </a:t>
            </a:r>
            <a:r>
              <a:rPr lang="fr-FR" sz="2400" b="1" dirty="0" smtClean="0"/>
              <a:t>(avion)</a:t>
            </a:r>
            <a:endParaRPr lang="fr-FR" sz="24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65012" y="3219504"/>
            <a:ext cx="337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Influence de </a:t>
            </a:r>
            <a:r>
              <a:rPr lang="fr-FR" sz="2400" b="1" dirty="0" smtClean="0"/>
              <a:t>l’attaquant</a:t>
            </a:r>
            <a:endParaRPr lang="fr-FR" sz="2400" b="1" dirty="0"/>
          </a:p>
        </p:txBody>
      </p:sp>
      <p:sp>
        <p:nvSpPr>
          <p:cNvPr id="42" name="ZoneTexte 41"/>
          <p:cNvSpPr txBox="1"/>
          <p:nvPr/>
        </p:nvSpPr>
        <p:spPr>
          <a:xfrm>
            <a:off x="350308" y="5151567"/>
            <a:ext cx="2367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Estimateur</a:t>
            </a:r>
            <a:r>
              <a:rPr lang="fr-FR" sz="2400" dirty="0" smtClean="0"/>
              <a:t> d’état</a:t>
            </a:r>
            <a:endParaRPr lang="fr-FR" sz="2400" dirty="0"/>
          </a:p>
        </p:txBody>
      </p:sp>
      <p:sp>
        <p:nvSpPr>
          <p:cNvPr id="48" name="ZoneTexte 47"/>
          <p:cNvSpPr txBox="1"/>
          <p:nvPr/>
        </p:nvSpPr>
        <p:spPr>
          <a:xfrm>
            <a:off x="8946574" y="3982612"/>
            <a:ext cx="324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Détecteur </a:t>
            </a:r>
            <a:r>
              <a:rPr lang="fr-FR" sz="2400" dirty="0" smtClean="0"/>
              <a:t>d’anomalies</a:t>
            </a:r>
            <a:endParaRPr lang="fr-FR" sz="2400" dirty="0"/>
          </a:p>
        </p:txBody>
      </p:sp>
      <p:sp>
        <p:nvSpPr>
          <p:cNvPr id="49" name="ZoneTexte 48"/>
          <p:cNvSpPr txBox="1"/>
          <p:nvPr/>
        </p:nvSpPr>
        <p:spPr>
          <a:xfrm>
            <a:off x="8819570" y="5696514"/>
            <a:ext cx="355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Comparaison &amp; </a:t>
            </a:r>
            <a:r>
              <a:rPr lang="fr-FR" sz="2400" b="1" dirty="0" smtClean="0"/>
              <a:t>Analyse</a:t>
            </a:r>
            <a:endParaRPr lang="fr-FR" sz="2400" b="1" dirty="0"/>
          </a:p>
        </p:txBody>
      </p:sp>
      <p:pic>
        <p:nvPicPr>
          <p:cNvPr id="512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4834" y="1096038"/>
            <a:ext cx="780900" cy="780900"/>
          </a:xfrm>
          <a:prstGeom prst="rect">
            <a:avLst/>
          </a:prstGeom>
          <a:noFill/>
        </p:spPr>
      </p:pic>
      <p:pic>
        <p:nvPicPr>
          <p:cNvPr id="5123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1329" y="1876938"/>
            <a:ext cx="822377" cy="822377"/>
          </a:xfrm>
          <a:prstGeom prst="rect">
            <a:avLst/>
          </a:prstGeom>
          <a:noFill/>
        </p:spPr>
      </p:pic>
      <p:pic>
        <p:nvPicPr>
          <p:cNvPr id="5124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04834" y="3023204"/>
            <a:ext cx="930043" cy="930043"/>
          </a:xfrm>
          <a:prstGeom prst="rect">
            <a:avLst/>
          </a:prstGeom>
          <a:noFill/>
        </p:spPr>
      </p:pic>
      <p:pic>
        <p:nvPicPr>
          <p:cNvPr id="5125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38702" y="5083273"/>
            <a:ext cx="780900" cy="780900"/>
          </a:xfrm>
          <a:prstGeom prst="rect">
            <a:avLst/>
          </a:prstGeom>
          <a:noFill/>
        </p:spPr>
      </p:pic>
      <p:pic>
        <p:nvPicPr>
          <p:cNvPr id="5126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71329" y="3773473"/>
            <a:ext cx="737129" cy="737129"/>
          </a:xfrm>
          <a:prstGeom prst="rect">
            <a:avLst/>
          </a:prstGeom>
          <a:noFill/>
        </p:spPr>
      </p:pic>
      <p:pic>
        <p:nvPicPr>
          <p:cNvPr id="5127" name="Picture 7" descr="C:\Users\qde\Desktop\Kalman-FalseDataInjection\Presentations\FlatIcons\analysis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71329" y="5509154"/>
            <a:ext cx="847196" cy="847196"/>
          </a:xfrm>
          <a:prstGeom prst="rect">
            <a:avLst/>
          </a:prstGeom>
          <a:noFill/>
        </p:spPr>
      </p:pic>
      <p:sp>
        <p:nvSpPr>
          <p:cNvPr id="51" name="ZoneTexte 50"/>
          <p:cNvSpPr txBox="1"/>
          <p:nvPr/>
        </p:nvSpPr>
        <p:spPr>
          <a:xfrm>
            <a:off x="8868106" y="2094544"/>
            <a:ext cx="320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Jeu de données </a:t>
            </a:r>
            <a:r>
              <a:rPr lang="fr-FR" sz="2400" b="1" dirty="0" smtClean="0"/>
              <a:t>(radar)</a:t>
            </a:r>
            <a:endParaRPr lang="fr-FR" sz="2400" b="1" dirty="0"/>
          </a:p>
        </p:txBody>
      </p:sp>
      <p:grpSp>
        <p:nvGrpSpPr>
          <p:cNvPr id="56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Scénario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61" name="Connecteur droit avec flèche 60"/>
          <p:cNvCxnSpPr/>
          <p:nvPr/>
        </p:nvCxnSpPr>
        <p:spPr>
          <a:xfrm>
            <a:off x="4766733" y="1485901"/>
            <a:ext cx="2624667" cy="60864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4766733" y="3541259"/>
            <a:ext cx="2624667" cy="60864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4766733" y="5509154"/>
            <a:ext cx="2624667" cy="60864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4758266" y="2496940"/>
            <a:ext cx="2624667" cy="6632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 flipH="1">
            <a:off x="4766733" y="4553515"/>
            <a:ext cx="2624667" cy="6632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3587900" y="617439"/>
            <a:ext cx="117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 y z)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3570966" y="4561982"/>
            <a:ext cx="96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(x̄ ȳ z̄)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7630817" y="1415273"/>
            <a:ext cx="107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3469361" y="2586940"/>
            <a:ext cx="137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(r’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’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’)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47" name="Espace réservé du numéro de diapositive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12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9909" y="245833"/>
            <a:ext cx="780900" cy="780900"/>
          </a:xfrm>
          <a:prstGeom prst="rect">
            <a:avLst/>
          </a:prstGeom>
          <a:noFill/>
        </p:spPr>
      </p:pic>
      <p:grpSp>
        <p:nvGrpSpPr>
          <p:cNvPr id="47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Jeu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données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170" name="Picture 2" descr="C:\Users\qde\Desktop\Kalman-FalseDataInjection\Presentations\FlatIcons\steering-whe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90830" y="1761050"/>
            <a:ext cx="647932" cy="647932"/>
          </a:xfrm>
          <a:prstGeom prst="rect">
            <a:avLst/>
          </a:prstGeom>
          <a:noFill/>
        </p:spPr>
      </p:pic>
      <p:pic>
        <p:nvPicPr>
          <p:cNvPr id="7171" name="Picture 3" descr="C:\Users\qde\Desktop\Kalman-FalseDataInjection\Presentations\FlatIcons\bik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3818" y="2718652"/>
            <a:ext cx="857356" cy="857356"/>
          </a:xfrm>
          <a:prstGeom prst="rect">
            <a:avLst/>
          </a:prstGeom>
          <a:noFill/>
        </p:spPr>
      </p:pic>
      <p:sp>
        <p:nvSpPr>
          <p:cNvPr id="54" name="ZoneTexte 53"/>
          <p:cNvSpPr txBox="1"/>
          <p:nvPr/>
        </p:nvSpPr>
        <p:spPr>
          <a:xfrm>
            <a:off x="301061" y="1854187"/>
            <a:ext cx="301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ManeuveredSystem</a:t>
            </a:r>
            <a:endParaRPr lang="fr-FR" sz="2400" b="1" i="1" dirty="0"/>
          </a:p>
        </p:txBody>
      </p:sp>
      <p:sp>
        <p:nvSpPr>
          <p:cNvPr id="55" name="ZoneTexte 54"/>
          <p:cNvSpPr txBox="1"/>
          <p:nvPr/>
        </p:nvSpPr>
        <p:spPr>
          <a:xfrm>
            <a:off x="301061" y="2907759"/>
            <a:ext cx="3019425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ManeuveredBicycle</a:t>
            </a:r>
            <a:endParaRPr lang="fr-FR" sz="2400" b="1" i="1" dirty="0"/>
          </a:p>
        </p:txBody>
      </p:sp>
      <p:sp>
        <p:nvSpPr>
          <p:cNvPr id="56" name="ZoneTexte 55"/>
          <p:cNvSpPr txBox="1"/>
          <p:nvPr/>
        </p:nvSpPr>
        <p:spPr>
          <a:xfrm>
            <a:off x="301061" y="3940018"/>
            <a:ext cx="3019425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ManeuveredAircraft</a:t>
            </a:r>
            <a:endParaRPr lang="fr-FR" sz="2400" b="1" i="1" dirty="0"/>
          </a:p>
        </p:txBody>
      </p:sp>
      <p:pic>
        <p:nvPicPr>
          <p:cNvPr id="60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99478" y="3940018"/>
            <a:ext cx="780900" cy="780900"/>
          </a:xfrm>
          <a:prstGeom prst="rect">
            <a:avLst/>
          </a:prstGeom>
          <a:noFill/>
        </p:spPr>
      </p:pic>
      <p:pic>
        <p:nvPicPr>
          <p:cNvPr id="7172" name="Picture 4" descr="C:\Users\qde\Desktop\Kalman-FalseDataInjection\Presentations\FlatIcons\Figure_1.png"/>
          <p:cNvPicPr>
            <a:picLocks noChangeAspect="1" noChangeArrowheads="1"/>
          </p:cNvPicPr>
          <p:nvPr/>
        </p:nvPicPr>
        <p:blipFill>
          <a:blip r:embed="rId5"/>
          <a:srcRect l="6650" t="10621" r="7027" b="4702"/>
          <a:stretch>
            <a:fillRect/>
          </a:stretch>
        </p:blipFill>
        <p:spPr bwMode="auto">
          <a:xfrm>
            <a:off x="6880062" y="151870"/>
            <a:ext cx="4260815" cy="3135261"/>
          </a:xfrm>
          <a:prstGeom prst="rect">
            <a:avLst/>
          </a:prstGeom>
          <a:noFill/>
        </p:spPr>
      </p:pic>
      <p:grpSp>
        <p:nvGrpSpPr>
          <p:cNvPr id="68" name="Group 4"/>
          <p:cNvGrpSpPr/>
          <p:nvPr/>
        </p:nvGrpSpPr>
        <p:grpSpPr>
          <a:xfrm>
            <a:off x="-504215" y="5031076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4" descr="C:\Users\qde\Desktop\Kalman-FalseDataInjection\Presentations\Figures\landing.png"/>
          <p:cNvPicPr>
            <a:picLocks noChangeAspect="1" noChangeArrowheads="1"/>
          </p:cNvPicPr>
          <p:nvPr/>
        </p:nvPicPr>
        <p:blipFill>
          <a:blip r:embed="rId6"/>
          <a:srcRect l="18946" t="12486" r="9375" b="8439"/>
          <a:stretch>
            <a:fillRect/>
          </a:stretch>
        </p:blipFill>
        <p:spPr bwMode="auto">
          <a:xfrm>
            <a:off x="6880062" y="3295599"/>
            <a:ext cx="4194334" cy="3470953"/>
          </a:xfrm>
          <a:prstGeom prst="rect">
            <a:avLst/>
          </a:prstGeom>
          <a:noFill/>
        </p:spPr>
      </p:pic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2" name="ZoneTexte 21"/>
          <p:cNvSpPr txBox="1"/>
          <p:nvPr/>
        </p:nvSpPr>
        <p:spPr>
          <a:xfrm>
            <a:off x="4229841" y="2085019"/>
            <a:ext cx="301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Commandes :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4349909" y="2639882"/>
            <a:ext cx="1644491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Direction z</a:t>
            </a:r>
          </a:p>
          <a:p>
            <a:r>
              <a:rPr lang="fr-FR" sz="2400" b="1" dirty="0" smtClean="0"/>
              <a:t>Vitesse</a:t>
            </a:r>
            <a:endParaRPr lang="fr-FR" sz="2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4349909" y="3677493"/>
            <a:ext cx="1644491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Direction z</a:t>
            </a:r>
          </a:p>
          <a:p>
            <a:r>
              <a:rPr lang="fr-FR" sz="2400" b="1" dirty="0" smtClean="0"/>
              <a:t>Direction x</a:t>
            </a:r>
          </a:p>
          <a:p>
            <a:r>
              <a:rPr lang="fr-FR" sz="2400" b="1" dirty="0" smtClean="0"/>
              <a:t>Vitesse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12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9909" y="245833"/>
            <a:ext cx="780900" cy="780900"/>
          </a:xfrm>
          <a:prstGeom prst="rect">
            <a:avLst/>
          </a:prstGeom>
          <a:noFill/>
        </p:spPr>
      </p:pic>
      <p:grpSp>
        <p:nvGrpSpPr>
          <p:cNvPr id="2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Trajectoires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0375" y="5528733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[GENOVESE2001]</a:t>
            </a:r>
          </a:p>
          <a:p>
            <a:r>
              <a:rPr lang="fr-FR" i="1" dirty="0" smtClean="0"/>
              <a:t>           [ALCALAY2018]</a:t>
            </a:r>
            <a:endParaRPr lang="fr-FR" i="1" dirty="0"/>
          </a:p>
        </p:txBody>
      </p:sp>
      <p:pic>
        <p:nvPicPr>
          <p:cNvPr id="2051" name="Picture 3" descr="C:\Users\qde\Desktop\Kalman-FalseDataInjection\Presentations\Figures\dive.png"/>
          <p:cNvPicPr>
            <a:picLocks noChangeAspect="1" noChangeArrowheads="1"/>
          </p:cNvPicPr>
          <p:nvPr/>
        </p:nvPicPr>
        <p:blipFill>
          <a:blip r:embed="rId3"/>
          <a:srcRect l="22427" t="11615" r="8989" b="10265"/>
          <a:stretch>
            <a:fillRect/>
          </a:stretch>
        </p:blipFill>
        <p:spPr bwMode="auto">
          <a:xfrm>
            <a:off x="7992540" y="245833"/>
            <a:ext cx="4013200" cy="3429000"/>
          </a:xfrm>
          <a:prstGeom prst="rect">
            <a:avLst/>
          </a:prstGeom>
          <a:noFill/>
        </p:spPr>
      </p:pic>
      <p:pic>
        <p:nvPicPr>
          <p:cNvPr id="2052" name="Picture 4" descr="C:\Users\qde\Desktop\Kalman-FalseDataInjection\Presentations\Figures\landing.png"/>
          <p:cNvPicPr>
            <a:picLocks noChangeAspect="1" noChangeArrowheads="1"/>
          </p:cNvPicPr>
          <p:nvPr/>
        </p:nvPicPr>
        <p:blipFill>
          <a:blip r:embed="rId4"/>
          <a:srcRect l="18946" t="12486" r="9375" b="8439"/>
          <a:stretch>
            <a:fillRect/>
          </a:stretch>
        </p:blipFill>
        <p:spPr bwMode="auto">
          <a:xfrm>
            <a:off x="155575" y="1174498"/>
            <a:ext cx="4194334" cy="3470953"/>
          </a:xfrm>
          <a:prstGeom prst="rect">
            <a:avLst/>
          </a:prstGeom>
          <a:noFill/>
        </p:spPr>
      </p:pic>
      <p:pic>
        <p:nvPicPr>
          <p:cNvPr id="2050" name="Picture 2" descr="C:\Users\qde\Desktop\Kalman-FalseDataInjection\Presentations\Figures\weave.png"/>
          <p:cNvPicPr>
            <a:picLocks noChangeAspect="1" noChangeArrowheads="1"/>
          </p:cNvPicPr>
          <p:nvPr/>
        </p:nvPicPr>
        <p:blipFill>
          <a:blip r:embed="rId5"/>
          <a:srcRect l="18464" t="11272" r="6875" b="5401"/>
          <a:stretch>
            <a:fillRect/>
          </a:stretch>
        </p:blipFill>
        <p:spPr bwMode="auto">
          <a:xfrm>
            <a:off x="4012848" y="3200400"/>
            <a:ext cx="4368800" cy="3657600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14366" y="4645451"/>
            <a:ext cx="2717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Jeu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données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52410" y="1480403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    Changement de repère</a:t>
            </a:r>
          </a:p>
          <a:p>
            <a:pPr>
              <a:buFont typeface="Arial" pitchFamily="34" charset="0"/>
              <a:buChar char="•"/>
            </a:pPr>
            <a:endParaRPr lang="fr-FR" sz="2400" b="1" i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7757" y="2105982"/>
            <a:ext cx="3740477" cy="321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23136" y="1595975"/>
            <a:ext cx="2667000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5874" y="3087502"/>
            <a:ext cx="2095500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 descr="C:\Users\qde\Desktop\Kalman-FalseDataInjection\Presentations\Figures\Radarops.gif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73053" y="3339928"/>
            <a:ext cx="2895600" cy="1495425"/>
          </a:xfrm>
          <a:prstGeom prst="rect">
            <a:avLst/>
          </a:prstGeom>
          <a:noFill/>
        </p:spPr>
      </p:pic>
      <p:grpSp>
        <p:nvGrpSpPr>
          <p:cNvPr id="18" name="Groupe 17"/>
          <p:cNvGrpSpPr/>
          <p:nvPr/>
        </p:nvGrpSpPr>
        <p:grpSpPr>
          <a:xfrm rot="21442430">
            <a:off x="7153493" y="1660245"/>
            <a:ext cx="2002804" cy="2801567"/>
            <a:chOff x="6760354" y="501379"/>
            <a:chExt cx="2305801" cy="3225407"/>
          </a:xfrm>
        </p:grpSpPr>
        <p:pic>
          <p:nvPicPr>
            <p:cNvPr id="16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6304558" flipH="1" flipV="1">
              <a:off x="7215674" y="1006018"/>
              <a:ext cx="2355119" cy="1345842"/>
            </a:xfrm>
            <a:prstGeom prst="rect">
              <a:avLst/>
            </a:prstGeom>
          </p:spPr>
        </p:pic>
        <p:pic>
          <p:nvPicPr>
            <p:cNvPr id="17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6489805">
              <a:off x="6142458" y="1746199"/>
              <a:ext cx="2598483" cy="1362692"/>
            </a:xfrm>
            <a:prstGeom prst="rect">
              <a:avLst/>
            </a:prstGeom>
          </p:spPr>
        </p:pic>
      </p:grpSp>
      <p:sp>
        <p:nvSpPr>
          <p:cNvPr id="21" name="ZoneTexte 20"/>
          <p:cNvSpPr txBox="1"/>
          <p:nvPr/>
        </p:nvSpPr>
        <p:spPr>
          <a:xfrm>
            <a:off x="5702376" y="5482113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       [ARIF2017]</a:t>
            </a:r>
          </a:p>
          <a:p>
            <a:r>
              <a:rPr lang="fr-FR" i="1" dirty="0" smtClean="0"/>
              <a:t>             [ADITYA2018]</a:t>
            </a:r>
            <a:endParaRPr lang="fr-FR" i="1" dirty="0"/>
          </a:p>
        </p:txBody>
      </p:sp>
      <p:pic>
        <p:nvPicPr>
          <p:cNvPr id="22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956777" y="631149"/>
            <a:ext cx="822377" cy="822377"/>
          </a:xfrm>
          <a:prstGeom prst="rect">
            <a:avLst/>
          </a:prstGeom>
          <a:noFill/>
        </p:spPr>
      </p:pic>
      <p:pic>
        <p:nvPicPr>
          <p:cNvPr id="23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643107" y="2243672"/>
            <a:ext cx="780900" cy="780900"/>
          </a:xfrm>
          <a:prstGeom prst="rect">
            <a:avLst/>
          </a:prstGeom>
          <a:noFill/>
        </p:spPr>
      </p:pic>
      <p:cxnSp>
        <p:nvCxnSpPr>
          <p:cNvPr id="24" name="Straight Connector 13"/>
          <p:cNvCxnSpPr/>
          <p:nvPr/>
        </p:nvCxnSpPr>
        <p:spPr>
          <a:xfrm>
            <a:off x="4741336" y="1798551"/>
            <a:ext cx="0" cy="308275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93126" y="160338"/>
            <a:ext cx="822377" cy="822377"/>
          </a:xfrm>
          <a:prstGeom prst="rect">
            <a:avLst/>
          </a:prstGeom>
          <a:noFill/>
        </p:spPr>
      </p:pic>
      <p:sp>
        <p:nvSpPr>
          <p:cNvPr id="25" name="Espace réservé du numéro de diapositive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7"/>
          <p:cNvGrpSpPr/>
          <p:nvPr/>
        </p:nvGrpSpPr>
        <p:grpSpPr>
          <a:xfrm>
            <a:off x="-560986" y="223921"/>
            <a:ext cx="6004698" cy="1311297"/>
            <a:chOff x="-435429" y="-397668"/>
            <a:chExt cx="7075714" cy="1618343"/>
          </a:xfrm>
        </p:grpSpPr>
        <p:sp>
          <p:nvSpPr>
            <p:cNvPr id="10" name="Rectangle 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10" y="209655"/>
            <a:ext cx="10515600" cy="1325563"/>
          </a:xfrm>
        </p:spPr>
        <p:txBody>
          <a:bodyPr/>
          <a:lstStyle/>
          <a:p>
            <a:r>
              <a:rPr lang="en-US" dirty="0" err="1" smtClean="0"/>
              <a:t>Estimateur</a:t>
            </a:r>
            <a:r>
              <a:rPr lang="en-US" dirty="0" smtClean="0"/>
              <a:t> d’état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0" y="1690688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i="1" dirty="0" smtClean="0">
              <a:solidFill>
                <a:schemeClr val="bg1"/>
              </a:solidFill>
              <a:sym typeface="Wingdings"/>
            </a:endParaRPr>
          </a:p>
          <a:p>
            <a:endParaRPr lang="en-US" i="1" dirty="0">
              <a:solidFill>
                <a:schemeClr val="bg1"/>
              </a:solidFill>
              <a:sym typeface="Wingdings"/>
            </a:endParaRPr>
          </a:p>
          <a:p>
            <a:endParaRPr lang="en-US" i="1" dirty="0" smtClean="0">
              <a:solidFill>
                <a:schemeClr val="bg1"/>
              </a:solidFill>
              <a:sym typeface="Wingdings"/>
            </a:endParaRPr>
          </a:p>
          <a:p>
            <a:pPr marL="0" indent="0">
              <a:buNone/>
            </a:pPr>
            <a:r>
              <a:rPr lang="en-US" i="1" dirty="0" err="1" smtClean="0">
                <a:solidFill>
                  <a:schemeClr val="bg1"/>
                </a:solidFill>
                <a:sym typeface="Wingdings"/>
              </a:rPr>
              <a:t>État</a:t>
            </a:r>
            <a:r>
              <a:rPr lang="en-US" i="1" dirty="0" smtClean="0">
                <a:solidFill>
                  <a:schemeClr val="bg1"/>
                </a:solidFill>
                <a:sym typeface="Wingdings"/>
              </a:rPr>
              <a:t> </a:t>
            </a:r>
            <a:r>
              <a:rPr lang="en-US" i="1" dirty="0" err="1" smtClean="0">
                <a:solidFill>
                  <a:schemeClr val="bg1"/>
                </a:solidFill>
                <a:sym typeface="Wingdings"/>
              </a:rPr>
              <a:t>précédent</a:t>
            </a:r>
            <a:r>
              <a:rPr lang="en-US" i="1" dirty="0" smtClean="0">
                <a:solidFill>
                  <a:schemeClr val="bg1"/>
                </a:solidFill>
                <a:sym typeface="Wingdings"/>
              </a:rPr>
              <a:t>  </a:t>
            </a:r>
            <a:r>
              <a:rPr lang="en-US" i="1" dirty="0">
                <a:solidFill>
                  <a:schemeClr val="bg1"/>
                </a:solidFill>
                <a:sym typeface="Wingdings"/>
              </a:rPr>
              <a:t> </a:t>
            </a:r>
            <a:r>
              <a:rPr lang="en-US" i="1" dirty="0" smtClean="0">
                <a:solidFill>
                  <a:schemeClr val="bg1"/>
                </a:solidFill>
                <a:sym typeface="Wingdings"/>
              </a:rPr>
              <a:t>     Estimation de </a:t>
            </a:r>
            <a:r>
              <a:rPr lang="en-US" i="1" dirty="0" err="1" smtClean="0">
                <a:solidFill>
                  <a:schemeClr val="bg1"/>
                </a:solidFill>
                <a:sym typeface="Wingdings"/>
              </a:rPr>
              <a:t>l’état</a:t>
            </a:r>
            <a:r>
              <a:rPr lang="en-US" i="1" dirty="0" smtClean="0">
                <a:solidFill>
                  <a:schemeClr val="bg1"/>
                </a:solidFill>
                <a:sym typeface="Wingdings"/>
              </a:rPr>
              <a:t> </a:t>
            </a:r>
            <a:r>
              <a:rPr lang="en-US" i="1" dirty="0" err="1" smtClean="0">
                <a:solidFill>
                  <a:schemeClr val="bg1"/>
                </a:solidFill>
                <a:sym typeface="Wingdings"/>
              </a:rPr>
              <a:t>suivant</a:t>
            </a:r>
            <a:endParaRPr lang="en-US" i="1" dirty="0" smtClean="0">
              <a:solidFill>
                <a:schemeClr val="bg1"/>
              </a:solidFill>
              <a:sym typeface="Wingdings"/>
            </a:endParaRPr>
          </a:p>
          <a:p>
            <a:pPr marL="0" indent="0">
              <a:buNone/>
            </a:pPr>
            <a:endParaRPr lang="en-US" i="1" dirty="0" smtClean="0">
              <a:solidFill>
                <a:schemeClr val="bg1"/>
              </a:solidFill>
              <a:sym typeface="Wingdings"/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chemeClr val="bg1"/>
                </a:solidFill>
                <a:sym typeface="Wingdings"/>
              </a:rPr>
              <a:t>Entrées/Sorties             </a:t>
            </a:r>
            <a:endParaRPr lang="en-US" i="1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5897" y="1690688"/>
            <a:ext cx="5410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  <a:sym typeface="Wingdings"/>
              </a:rPr>
              <a:t>“ Un </a:t>
            </a:r>
            <a:r>
              <a:rPr lang="en-US" sz="2400" i="1" dirty="0" err="1">
                <a:solidFill>
                  <a:schemeClr val="bg1"/>
                </a:solidFill>
                <a:sym typeface="Wingdings"/>
              </a:rPr>
              <a:t>état</a:t>
            </a:r>
            <a:r>
              <a:rPr lang="en-US" sz="2400" i="1" dirty="0">
                <a:solidFill>
                  <a:schemeClr val="bg1"/>
                </a:solidFill>
                <a:sym typeface="Wingdings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sym typeface="Wingdings"/>
              </a:rPr>
              <a:t>est</a:t>
            </a:r>
            <a:r>
              <a:rPr lang="en-US" sz="2400" i="1" dirty="0">
                <a:solidFill>
                  <a:schemeClr val="bg1"/>
                </a:solidFill>
                <a:sym typeface="Wingdings"/>
              </a:rPr>
              <a:t> un ensemble de variables </a:t>
            </a:r>
            <a:endParaRPr lang="en-US" sz="2400" i="1" dirty="0" smtClean="0">
              <a:solidFill>
                <a:schemeClr val="bg1"/>
              </a:solidFill>
              <a:sym typeface="Wingdings"/>
            </a:endParaRP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sym typeface="Wingdings"/>
              </a:rPr>
              <a:t>qui </a:t>
            </a:r>
            <a:r>
              <a:rPr lang="en-US" sz="2400" i="1" dirty="0" err="1">
                <a:solidFill>
                  <a:schemeClr val="bg1"/>
                </a:solidFill>
                <a:sym typeface="Wingdings"/>
              </a:rPr>
              <a:t>permettent</a:t>
            </a:r>
            <a:r>
              <a:rPr lang="en-US" sz="2400" i="1" dirty="0">
                <a:solidFill>
                  <a:schemeClr val="bg1"/>
                </a:solidFill>
                <a:sym typeface="Wingdings"/>
              </a:rPr>
              <a:t> de </a:t>
            </a:r>
            <a:r>
              <a:rPr lang="en-US" sz="2400" i="1" dirty="0" err="1">
                <a:solidFill>
                  <a:schemeClr val="bg1"/>
                </a:solidFill>
                <a:sym typeface="Wingdings"/>
              </a:rPr>
              <a:t>décrire</a:t>
            </a:r>
            <a:r>
              <a:rPr lang="en-US" sz="2400" i="1" dirty="0">
                <a:solidFill>
                  <a:schemeClr val="bg1"/>
                </a:solidFill>
                <a:sym typeface="Wingdings"/>
              </a:rPr>
              <a:t> un </a:t>
            </a:r>
            <a:r>
              <a:rPr lang="en-US" sz="2400" i="1" dirty="0" err="1" smtClean="0">
                <a:solidFill>
                  <a:schemeClr val="bg1"/>
                </a:solidFill>
                <a:sym typeface="Wingdings"/>
              </a:rPr>
              <a:t>système</a:t>
            </a:r>
            <a:r>
              <a:rPr lang="en-US" sz="2400" i="1" dirty="0" smtClean="0">
                <a:solidFill>
                  <a:schemeClr val="bg1"/>
                </a:solidFill>
                <a:sym typeface="Wingdings"/>
              </a:rPr>
              <a:t> ”</a:t>
            </a:r>
            <a:endParaRPr lang="en-US" sz="2400" i="1" dirty="0">
              <a:solidFill>
                <a:schemeClr val="bg1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3201197" y="3581400"/>
            <a:ext cx="155689" cy="1076326"/>
          </a:xfrm>
          <a:prstGeom prst="rightBrace">
            <a:avLst>
              <a:gd name="adj1" fmla="val 8333"/>
              <a:gd name="adj2" fmla="val 11117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6"/>
          <p:cNvSpPr txBox="1"/>
          <p:nvPr/>
        </p:nvSpPr>
        <p:spPr>
          <a:xfrm>
            <a:off x="651871" y="1887295"/>
            <a:ext cx="54100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sym typeface="Wingdings"/>
              </a:rPr>
              <a:t>Maxwell: </a:t>
            </a:r>
            <a:r>
              <a:rPr lang="en-US" sz="2400" i="1" dirty="0" smtClean="0">
                <a:solidFill>
                  <a:schemeClr val="bg1"/>
                </a:solidFill>
                <a:sym typeface="Wingdings"/>
              </a:rPr>
              <a:t>On Governors</a:t>
            </a:r>
            <a:endParaRPr lang="en-US" sz="2400" dirty="0">
              <a:solidFill>
                <a:schemeClr val="bg1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13" name="TextBox 6"/>
          <p:cNvSpPr txBox="1"/>
          <p:nvPr/>
        </p:nvSpPr>
        <p:spPr>
          <a:xfrm>
            <a:off x="903420" y="2855538"/>
            <a:ext cx="4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00B0F0"/>
                </a:solidFill>
                <a:sym typeface="Wingdings"/>
              </a:rPr>
              <a:t>k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8201" y="3317203"/>
            <a:ext cx="2292350" cy="54911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6"/>
          <p:cNvSpPr txBox="1"/>
          <p:nvPr/>
        </p:nvSpPr>
        <p:spPr>
          <a:xfrm>
            <a:off x="5314380" y="3866322"/>
            <a:ext cx="97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  <a:sym typeface="Wingdings"/>
              </a:rPr>
              <a:t>k+1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21447" y="3317203"/>
            <a:ext cx="4087546" cy="5491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6936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Jeu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données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3126" y="160338"/>
            <a:ext cx="822377" cy="822377"/>
          </a:xfrm>
          <a:prstGeom prst="rect">
            <a:avLst/>
          </a:prstGeom>
          <a:noFill/>
        </p:spPr>
      </p:pic>
      <p:pic>
        <p:nvPicPr>
          <p:cNvPr id="4098" name="Picture 2" descr="C:\Users\qde\Desktop\Kalman-FalseDataInjection\Presentations\Figures\true-function-and-noisy-measure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71527"/>
            <a:ext cx="5055143" cy="3610816"/>
          </a:xfrm>
          <a:prstGeom prst="rect">
            <a:avLst/>
          </a:prstGeom>
          <a:noFill/>
        </p:spPr>
      </p:pic>
      <p:pic>
        <p:nvPicPr>
          <p:cNvPr id="4099" name="Picture 3" descr="C:\Users\qde\Desktop\Kalman-FalseDataInjection\Presentations\Figures\radar_track.png"/>
          <p:cNvPicPr>
            <a:picLocks noChangeAspect="1" noChangeArrowheads="1"/>
          </p:cNvPicPr>
          <p:nvPr/>
        </p:nvPicPr>
        <p:blipFill>
          <a:blip r:embed="rId4"/>
          <a:srcRect l="19181" t="12550" r="5869" b="7197"/>
          <a:stretch>
            <a:fillRect/>
          </a:stretch>
        </p:blipFill>
        <p:spPr bwMode="auto">
          <a:xfrm>
            <a:off x="5662532" y="3433986"/>
            <a:ext cx="3894667" cy="3128234"/>
          </a:xfrm>
          <a:prstGeom prst="rect">
            <a:avLst/>
          </a:prstGeom>
          <a:noFill/>
        </p:spPr>
      </p:pic>
      <p:pic>
        <p:nvPicPr>
          <p:cNvPr id="4100" name="Picture 4" descr="C:\Users\qde\Desktop\Kalman-FalseDataInjection\Presentations\Figures\noise.png"/>
          <p:cNvPicPr>
            <a:picLocks noChangeAspect="1" noChangeArrowheads="1"/>
          </p:cNvPicPr>
          <p:nvPr/>
        </p:nvPicPr>
        <p:blipFill>
          <a:blip r:embed="rId5"/>
          <a:srcRect l="12082" t="11597" r="7180" b="5075"/>
          <a:stretch>
            <a:fillRect/>
          </a:stretch>
        </p:blipFill>
        <p:spPr bwMode="auto">
          <a:xfrm>
            <a:off x="7967126" y="163116"/>
            <a:ext cx="4224874" cy="3270870"/>
          </a:xfrm>
          <a:prstGeom prst="rect">
            <a:avLst/>
          </a:prstGeom>
          <a:noFill/>
        </p:spPr>
      </p:pic>
      <p:cxnSp>
        <p:nvCxnSpPr>
          <p:cNvPr id="16" name="Straight Connector 13"/>
          <p:cNvCxnSpPr/>
          <p:nvPr/>
        </p:nvCxnSpPr>
        <p:spPr>
          <a:xfrm>
            <a:off x="5175318" y="1798551"/>
            <a:ext cx="0" cy="308275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674216" y="3598333"/>
            <a:ext cx="861940" cy="558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/>
          <p:nvPr/>
        </p:nvCxnSpPr>
        <p:spPr>
          <a:xfrm flipV="1">
            <a:off x="6674216" y="1637659"/>
            <a:ext cx="2071844" cy="19606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V="1">
            <a:off x="7536156" y="1637659"/>
            <a:ext cx="3504379" cy="19606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746060" y="404127"/>
            <a:ext cx="2294475" cy="1233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1448302" y="1286448"/>
            <a:ext cx="2338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Bruit de mesure</a:t>
            </a:r>
          </a:p>
          <a:p>
            <a:pPr>
              <a:buFont typeface="Arial" pitchFamily="34" charset="0"/>
              <a:buChar char="•"/>
            </a:pPr>
            <a:endParaRPr lang="fr-FR" sz="2400" b="1" i="1" dirty="0" smtClean="0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Jeu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données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5" y="5532384"/>
            <a:ext cx="6684951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701953" y="1241851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/>
              <a:t>Et si les radars ont des fréquences de mesure différentes ?</a:t>
            </a:r>
            <a:endParaRPr lang="fr-FR" sz="2400" i="1" dirty="0"/>
          </a:p>
        </p:txBody>
      </p:sp>
      <p:pic>
        <p:nvPicPr>
          <p:cNvPr id="12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3126" y="160338"/>
            <a:ext cx="822377" cy="822377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5299891" y="982715"/>
            <a:ext cx="664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LabeledMeasurement</a:t>
            </a:r>
            <a:r>
              <a:rPr lang="fr-FR" sz="2400" dirty="0" smtClean="0"/>
              <a:t>( </a:t>
            </a:r>
            <a:r>
              <a:rPr lang="fr-FR" sz="2400" dirty="0" smtClean="0">
                <a:solidFill>
                  <a:schemeClr val="accent1"/>
                </a:solidFill>
              </a:rPr>
              <a:t>0</a:t>
            </a:r>
            <a:r>
              <a:rPr lang="fr-FR" sz="2400" dirty="0" smtClean="0"/>
              <a:t> , </a:t>
            </a:r>
            <a:r>
              <a:rPr lang="fr-FR" sz="2400" dirty="0" smtClean="0">
                <a:solidFill>
                  <a:srgbClr val="C00000"/>
                </a:solidFill>
              </a:rPr>
              <a:t>56.782</a:t>
            </a:r>
            <a:r>
              <a:rPr lang="fr-FR" sz="2400" dirty="0" smtClean="0"/>
              <a:t>, </a:t>
            </a:r>
            <a:r>
              <a:rPr lang="fr-FR" sz="2400" dirty="0" smtClean="0">
                <a:solidFill>
                  <a:schemeClr val="accent6"/>
                </a:solidFill>
              </a:rPr>
              <a:t>[131, 0.87, -0.67]</a:t>
            </a:r>
            <a:r>
              <a:rPr lang="fr-FR" sz="2400" dirty="0" smtClean="0"/>
              <a:t>)</a:t>
            </a:r>
            <a:endParaRPr lang="fr-FR" sz="2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9338733" y="4309533"/>
            <a:ext cx="1201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>
                <a:solidFill>
                  <a:srgbClr val="C00000"/>
                </a:solidFill>
              </a:rPr>
              <a:t>Temps</a:t>
            </a:r>
            <a:endParaRPr lang="fr-FR" sz="2400" i="1" dirty="0">
              <a:solidFill>
                <a:srgbClr val="C000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0278187" y="3397819"/>
            <a:ext cx="148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>
                <a:solidFill>
                  <a:schemeClr val="accent6"/>
                </a:solidFill>
              </a:rPr>
              <a:t>Mesure</a:t>
            </a:r>
            <a:endParaRPr lang="fr-FR" sz="2400" i="1" dirty="0">
              <a:solidFill>
                <a:schemeClr val="accent6"/>
              </a:solidFill>
            </a:endParaRPr>
          </a:p>
        </p:txBody>
      </p:sp>
      <p:cxnSp>
        <p:nvCxnSpPr>
          <p:cNvPr id="21" name="Straight Connector 13"/>
          <p:cNvCxnSpPr/>
          <p:nvPr/>
        </p:nvCxnSpPr>
        <p:spPr>
          <a:xfrm>
            <a:off x="6086764" y="2016855"/>
            <a:ext cx="0" cy="308275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6417733" y="3096567"/>
            <a:ext cx="92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>
                <a:solidFill>
                  <a:schemeClr val="accent1"/>
                </a:solidFill>
              </a:rPr>
              <a:t>Tag</a:t>
            </a:r>
            <a:endParaRPr lang="fr-FR" sz="2400" i="1"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C:\Users\qde\Desktop\Kalman-FalseDataInjection\Presentations\Figures\diff_data_rates.png"/>
          <p:cNvPicPr>
            <a:picLocks noChangeAspect="1" noChangeArrowheads="1"/>
          </p:cNvPicPr>
          <p:nvPr/>
        </p:nvPicPr>
        <p:blipFill>
          <a:blip r:embed="rId3"/>
          <a:srcRect t="6066" b="2441"/>
          <a:stretch>
            <a:fillRect/>
          </a:stretch>
        </p:blipFill>
        <p:spPr bwMode="auto">
          <a:xfrm>
            <a:off x="155575" y="2119028"/>
            <a:ext cx="5678242" cy="2920872"/>
          </a:xfrm>
          <a:prstGeom prst="rect">
            <a:avLst/>
          </a:prstGeom>
          <a:noFill/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707859" flipH="1">
            <a:off x="8847354" y="1687877"/>
            <a:ext cx="2355119" cy="1551940"/>
          </a:xfrm>
          <a:prstGeom prst="rect">
            <a:avLst/>
          </a:prstGeom>
        </p:spPr>
      </p:pic>
      <p:pic>
        <p:nvPicPr>
          <p:cNvPr id="24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5584478" flipH="1" flipV="1">
            <a:off x="6847967" y="1776520"/>
            <a:ext cx="2355119" cy="1518577"/>
          </a:xfrm>
          <a:prstGeom prst="rect">
            <a:avLst/>
          </a:prstGeom>
        </p:spPr>
      </p:pic>
      <p:pic>
        <p:nvPicPr>
          <p:cNvPr id="25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707859" flipH="1">
            <a:off x="8000688" y="2449877"/>
            <a:ext cx="2355119" cy="1551940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6579802" y="5708430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       [LABBE2017]</a:t>
            </a:r>
            <a:endParaRPr lang="fr-FR" i="1" dirty="0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633043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557308" y="588960"/>
            <a:ext cx="4926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Détermination de F suivant un modèle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155575" y="1288017"/>
            <a:ext cx="1260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Vecteur</a:t>
            </a:r>
          </a:p>
          <a:p>
            <a:r>
              <a:rPr lang="fr-FR" sz="2400" b="1" i="1" dirty="0" smtClean="0"/>
              <a:t> d’état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904067" y="1589448"/>
            <a:ext cx="0" cy="258508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5313016" y="5617585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[GENOVESE2001]</a:t>
            </a:r>
          </a:p>
          <a:p>
            <a:r>
              <a:rPr lang="fr-FR" i="1" dirty="0" smtClean="0"/>
              <a:t>           [ALCALAY2018]</a:t>
            </a:r>
            <a:endParaRPr lang="fr-FR" i="1" dirty="0"/>
          </a:p>
        </p:txBody>
      </p:sp>
      <p:pic>
        <p:nvPicPr>
          <p:cNvPr id="1030" name="Picture 6" descr="C:\Users\qde\Desktop\Kalman-FalseDataInjection\Presentations\Equations\F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34720" y="5583066"/>
            <a:ext cx="2297312" cy="1042331"/>
          </a:xfrm>
          <a:prstGeom prst="rect">
            <a:avLst/>
          </a:prstGeom>
          <a:noFill/>
        </p:spPr>
      </p:pic>
      <p:pic>
        <p:nvPicPr>
          <p:cNvPr id="1031" name="Picture 7" descr="C:\Users\qde\Desktop\Kalman-FalseDataInjection\Presentations\Equations\state_vecto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15603" y="1241851"/>
            <a:ext cx="1110720" cy="2814452"/>
          </a:xfrm>
          <a:prstGeom prst="rect">
            <a:avLst/>
          </a:prstGeom>
          <a:noFill/>
        </p:spPr>
      </p:pic>
      <p:cxnSp>
        <p:nvCxnSpPr>
          <p:cNvPr id="27" name="Straight Connector 13"/>
          <p:cNvCxnSpPr/>
          <p:nvPr/>
        </p:nvCxnSpPr>
        <p:spPr>
          <a:xfrm>
            <a:off x="1188806" y="4174530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220201" y="5497571"/>
            <a:ext cx="2538950" cy="12334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space réservé du numéro de diapositive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633043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557308" y="588960"/>
            <a:ext cx="4926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Détermination de F suivant un modèle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155575" y="1288017"/>
            <a:ext cx="1260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Vecteur</a:t>
            </a:r>
          </a:p>
          <a:p>
            <a:r>
              <a:rPr lang="fr-FR" sz="2400" b="1" i="1" dirty="0" smtClean="0"/>
              <a:t> d’état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904067" y="1589448"/>
            <a:ext cx="0" cy="258508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9011708" y="1385790"/>
            <a:ext cx="2389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Vitesse constante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5313016" y="5617585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[GENOVESE2001]</a:t>
            </a:r>
          </a:p>
          <a:p>
            <a:r>
              <a:rPr lang="fr-FR" i="1" dirty="0" smtClean="0"/>
              <a:t>           [ALCALAY2018]</a:t>
            </a:r>
            <a:endParaRPr lang="fr-FR" i="1" dirty="0"/>
          </a:p>
        </p:txBody>
      </p:sp>
      <p:pic>
        <p:nvPicPr>
          <p:cNvPr id="1028" name="Picture 4" descr="C:\Users\qde\Desktop\Kalman-FalseDataInjection\Presentations\Equations\phiC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1708" y="2119014"/>
            <a:ext cx="2389172" cy="1047452"/>
          </a:xfrm>
          <a:prstGeom prst="rect">
            <a:avLst/>
          </a:prstGeom>
          <a:noFill/>
        </p:spPr>
      </p:pic>
      <p:pic>
        <p:nvPicPr>
          <p:cNvPr id="1030" name="Picture 6" descr="C:\Users\qde\Desktop\Kalman-FalseDataInjection\Presentations\Equations\F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34720" y="5583066"/>
            <a:ext cx="2297312" cy="1042331"/>
          </a:xfrm>
          <a:prstGeom prst="rect">
            <a:avLst/>
          </a:prstGeom>
          <a:noFill/>
        </p:spPr>
      </p:pic>
      <p:pic>
        <p:nvPicPr>
          <p:cNvPr id="1031" name="Picture 7" descr="C:\Users\qde\Desktop\Kalman-FalseDataInjection\Presentations\Equations\state_vector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15603" y="1241851"/>
            <a:ext cx="1110720" cy="2814452"/>
          </a:xfrm>
          <a:prstGeom prst="rect">
            <a:avLst/>
          </a:prstGeom>
          <a:noFill/>
        </p:spPr>
      </p:pic>
      <p:cxnSp>
        <p:nvCxnSpPr>
          <p:cNvPr id="27" name="Straight Connector 13"/>
          <p:cNvCxnSpPr/>
          <p:nvPr/>
        </p:nvCxnSpPr>
        <p:spPr>
          <a:xfrm>
            <a:off x="1188806" y="4174530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220201" y="5497571"/>
            <a:ext cx="2538950" cy="12334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>
            <a:off x="7984751" y="131539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8010151" y="139284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47" name="Straight Connector 13"/>
          <p:cNvCxnSpPr/>
          <p:nvPr/>
        </p:nvCxnSpPr>
        <p:spPr>
          <a:xfrm>
            <a:off x="9334720" y="1399904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space réservé du numéro de diapositive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llipse 36"/>
          <p:cNvSpPr/>
          <p:nvPr/>
        </p:nvSpPr>
        <p:spPr>
          <a:xfrm>
            <a:off x="7211953" y="1308337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633043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557308" y="588960"/>
            <a:ext cx="4926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Détermination de F suivant un modèle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155575" y="1288017"/>
            <a:ext cx="1260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Vecteur</a:t>
            </a:r>
          </a:p>
          <a:p>
            <a:r>
              <a:rPr lang="fr-FR" sz="2400" b="1" i="1" dirty="0" smtClean="0"/>
              <a:t> d’état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904067" y="1589448"/>
            <a:ext cx="0" cy="258508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911582" y="1385790"/>
            <a:ext cx="313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Accélération constante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9011708" y="1385790"/>
            <a:ext cx="2389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Vitesse constante</a:t>
            </a:r>
          </a:p>
        </p:txBody>
      </p:sp>
      <p:cxnSp>
        <p:nvCxnSpPr>
          <p:cNvPr id="19" name="Straight Connector 13"/>
          <p:cNvCxnSpPr/>
          <p:nvPr/>
        </p:nvCxnSpPr>
        <p:spPr>
          <a:xfrm>
            <a:off x="7899400" y="1385790"/>
            <a:ext cx="0" cy="411178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5313016" y="5617585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[GENOVESE2001]</a:t>
            </a:r>
          </a:p>
          <a:p>
            <a:r>
              <a:rPr lang="fr-FR" i="1" dirty="0" smtClean="0"/>
              <a:t>           [ALCALAY2018]</a:t>
            </a:r>
            <a:endParaRPr lang="fr-FR" i="1" dirty="0"/>
          </a:p>
        </p:txBody>
      </p:sp>
      <p:pic>
        <p:nvPicPr>
          <p:cNvPr id="1026" name="Picture 2" descr="C:\Users\qde\Desktop\Kalman-FalseDataInjection\Presentations\Equations\phiC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1582" y="2119014"/>
            <a:ext cx="2911147" cy="1047452"/>
          </a:xfrm>
          <a:prstGeom prst="rect">
            <a:avLst/>
          </a:prstGeom>
          <a:noFill/>
        </p:spPr>
      </p:pic>
      <p:pic>
        <p:nvPicPr>
          <p:cNvPr id="1028" name="Picture 4" descr="C:\Users\qde\Desktop\Kalman-FalseDataInjection\Presentations\Equations\phiCV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11708" y="2119014"/>
            <a:ext cx="2389172" cy="1047452"/>
          </a:xfrm>
          <a:prstGeom prst="rect">
            <a:avLst/>
          </a:prstGeom>
          <a:noFill/>
        </p:spPr>
      </p:pic>
      <p:pic>
        <p:nvPicPr>
          <p:cNvPr id="1030" name="Picture 6" descr="C:\Users\qde\Desktop\Kalman-FalseDataInjection\Presentations\Equations\F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34720" y="5583066"/>
            <a:ext cx="2297312" cy="1042331"/>
          </a:xfrm>
          <a:prstGeom prst="rect">
            <a:avLst/>
          </a:prstGeom>
          <a:noFill/>
        </p:spPr>
      </p:pic>
      <p:pic>
        <p:nvPicPr>
          <p:cNvPr id="1031" name="Picture 7" descr="C:\Users\qde\Desktop\Kalman-FalseDataInjection\Presentations\Equations\state_vector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15603" y="1241851"/>
            <a:ext cx="1110720" cy="2814452"/>
          </a:xfrm>
          <a:prstGeom prst="rect">
            <a:avLst/>
          </a:prstGeom>
          <a:noFill/>
        </p:spPr>
      </p:pic>
      <p:cxnSp>
        <p:nvCxnSpPr>
          <p:cNvPr id="27" name="Straight Connector 13"/>
          <p:cNvCxnSpPr/>
          <p:nvPr/>
        </p:nvCxnSpPr>
        <p:spPr>
          <a:xfrm>
            <a:off x="1188806" y="4174530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220201" y="5497571"/>
            <a:ext cx="2538950" cy="12334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7240528" y="1366740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8" name="Ellipse 37"/>
          <p:cNvSpPr/>
          <p:nvPr/>
        </p:nvSpPr>
        <p:spPr>
          <a:xfrm>
            <a:off x="7984751" y="131539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8010151" y="139284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45" name="Straight Connector 13"/>
          <p:cNvCxnSpPr/>
          <p:nvPr/>
        </p:nvCxnSpPr>
        <p:spPr>
          <a:xfrm>
            <a:off x="4662134" y="1392847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3"/>
          <p:cNvCxnSpPr/>
          <p:nvPr/>
        </p:nvCxnSpPr>
        <p:spPr>
          <a:xfrm>
            <a:off x="9334720" y="1399904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space réservé du numéro de diapositive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llipse 36"/>
          <p:cNvSpPr/>
          <p:nvPr/>
        </p:nvSpPr>
        <p:spPr>
          <a:xfrm>
            <a:off x="7211953" y="1308337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633043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557308" y="588960"/>
            <a:ext cx="4926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Détermination de F suivant un modèle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155575" y="1288017"/>
            <a:ext cx="1260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Vecteur</a:t>
            </a:r>
          </a:p>
          <a:p>
            <a:r>
              <a:rPr lang="fr-FR" sz="2400" b="1" i="1" dirty="0" smtClean="0"/>
              <a:t> d’état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904067" y="1589448"/>
            <a:ext cx="0" cy="258508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911582" y="1385790"/>
            <a:ext cx="313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Accélération constante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9011708" y="1385790"/>
            <a:ext cx="2389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Vitesse constante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40548" y="3594638"/>
            <a:ext cx="2591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Rotation constante</a:t>
            </a:r>
          </a:p>
        </p:txBody>
      </p:sp>
      <p:cxnSp>
        <p:nvCxnSpPr>
          <p:cNvPr id="19" name="Straight Connector 13"/>
          <p:cNvCxnSpPr/>
          <p:nvPr/>
        </p:nvCxnSpPr>
        <p:spPr>
          <a:xfrm>
            <a:off x="7899400" y="1385790"/>
            <a:ext cx="0" cy="411178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5313016" y="5617585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[GENOVESE2001]</a:t>
            </a:r>
          </a:p>
          <a:p>
            <a:r>
              <a:rPr lang="fr-FR" i="1" dirty="0" smtClean="0"/>
              <a:t>           [ALCALAY2018]</a:t>
            </a:r>
            <a:endParaRPr lang="fr-FR" i="1" dirty="0"/>
          </a:p>
        </p:txBody>
      </p:sp>
      <p:pic>
        <p:nvPicPr>
          <p:cNvPr id="1026" name="Picture 2" descr="C:\Users\qde\Desktop\Kalman-FalseDataInjection\Presentations\Equations\phiC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1582" y="2119014"/>
            <a:ext cx="2911147" cy="1047452"/>
          </a:xfrm>
          <a:prstGeom prst="rect">
            <a:avLst/>
          </a:prstGeom>
          <a:noFill/>
        </p:spPr>
      </p:pic>
      <p:pic>
        <p:nvPicPr>
          <p:cNvPr id="1027" name="Picture 3" descr="C:\Users\qde\Desktop\Kalman-FalseDataInjection\Presentations\Equations\phiC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0403" y="4288598"/>
            <a:ext cx="5710837" cy="925998"/>
          </a:xfrm>
          <a:prstGeom prst="rect">
            <a:avLst/>
          </a:prstGeom>
          <a:noFill/>
        </p:spPr>
      </p:pic>
      <p:pic>
        <p:nvPicPr>
          <p:cNvPr id="1028" name="Picture 4" descr="C:\Users\qde\Desktop\Kalman-FalseDataInjection\Presentations\Equations\phiCV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11708" y="2119014"/>
            <a:ext cx="2389172" cy="1047452"/>
          </a:xfrm>
          <a:prstGeom prst="rect">
            <a:avLst/>
          </a:prstGeom>
          <a:noFill/>
        </p:spPr>
      </p:pic>
      <p:pic>
        <p:nvPicPr>
          <p:cNvPr id="1030" name="Picture 6" descr="C:\Users\qde\Desktop\Kalman-FalseDataInjection\Presentations\Equations\F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334720" y="5583066"/>
            <a:ext cx="2297312" cy="1042331"/>
          </a:xfrm>
          <a:prstGeom prst="rect">
            <a:avLst/>
          </a:prstGeom>
          <a:noFill/>
        </p:spPr>
      </p:pic>
      <p:pic>
        <p:nvPicPr>
          <p:cNvPr id="1031" name="Picture 7" descr="C:\Users\qde\Desktop\Kalman-FalseDataInjection\Presentations\Equations\state_vecto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15603" y="1241851"/>
            <a:ext cx="1110720" cy="2814452"/>
          </a:xfrm>
          <a:prstGeom prst="rect">
            <a:avLst/>
          </a:prstGeom>
          <a:noFill/>
        </p:spPr>
      </p:pic>
      <p:cxnSp>
        <p:nvCxnSpPr>
          <p:cNvPr id="27" name="Straight Connector 13"/>
          <p:cNvCxnSpPr/>
          <p:nvPr/>
        </p:nvCxnSpPr>
        <p:spPr>
          <a:xfrm>
            <a:off x="1188806" y="4174530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220201" y="5497571"/>
            <a:ext cx="2538950" cy="12334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7240528" y="1366740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8" name="Ellipse 37"/>
          <p:cNvSpPr/>
          <p:nvPr/>
        </p:nvSpPr>
        <p:spPr>
          <a:xfrm>
            <a:off x="7984751" y="131539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8010151" y="139284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7201793" y="3518647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>
          <a:xfrm>
            <a:off x="7227193" y="3596100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CT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44" name="Straight Connector 13"/>
          <p:cNvCxnSpPr/>
          <p:nvPr/>
        </p:nvCxnSpPr>
        <p:spPr>
          <a:xfrm>
            <a:off x="4686329" y="3430669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3"/>
          <p:cNvCxnSpPr/>
          <p:nvPr/>
        </p:nvCxnSpPr>
        <p:spPr>
          <a:xfrm>
            <a:off x="4662134" y="1392847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3"/>
          <p:cNvCxnSpPr/>
          <p:nvPr/>
        </p:nvCxnSpPr>
        <p:spPr>
          <a:xfrm>
            <a:off x="9334720" y="1399904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numéro de diapositive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llipse 36"/>
          <p:cNvSpPr/>
          <p:nvPr/>
        </p:nvSpPr>
        <p:spPr>
          <a:xfrm>
            <a:off x="7211953" y="1308337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633043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557308" y="588960"/>
            <a:ext cx="4926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Détermination de F suivant un modèle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155575" y="1288017"/>
            <a:ext cx="1260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Vecteur</a:t>
            </a:r>
          </a:p>
          <a:p>
            <a:r>
              <a:rPr lang="fr-FR" sz="2400" b="1" i="1" dirty="0" smtClean="0"/>
              <a:t> d’état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904067" y="1589448"/>
            <a:ext cx="0" cy="258508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911582" y="1385790"/>
            <a:ext cx="313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Accélération constante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9011708" y="1385790"/>
            <a:ext cx="2389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Vitesse constante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40548" y="3594638"/>
            <a:ext cx="2591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Rotation constante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8576733" y="3596100"/>
            <a:ext cx="3571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Accélération de la poussée</a:t>
            </a:r>
          </a:p>
        </p:txBody>
      </p:sp>
      <p:cxnSp>
        <p:nvCxnSpPr>
          <p:cNvPr id="19" name="Straight Connector 13"/>
          <p:cNvCxnSpPr/>
          <p:nvPr/>
        </p:nvCxnSpPr>
        <p:spPr>
          <a:xfrm>
            <a:off x="7899400" y="1385790"/>
            <a:ext cx="0" cy="411178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5313016" y="5617585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[GENOVESE2001]</a:t>
            </a:r>
          </a:p>
          <a:p>
            <a:r>
              <a:rPr lang="fr-FR" i="1" dirty="0" smtClean="0"/>
              <a:t>           [ALCALAY2018]</a:t>
            </a:r>
            <a:endParaRPr lang="fr-FR" i="1" dirty="0"/>
          </a:p>
        </p:txBody>
      </p:sp>
      <p:pic>
        <p:nvPicPr>
          <p:cNvPr id="1026" name="Picture 2" descr="C:\Users\qde\Desktop\Kalman-FalseDataInjection\Presentations\Equations\phiC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1582" y="2119014"/>
            <a:ext cx="2911147" cy="1047452"/>
          </a:xfrm>
          <a:prstGeom prst="rect">
            <a:avLst/>
          </a:prstGeom>
          <a:noFill/>
        </p:spPr>
      </p:pic>
      <p:pic>
        <p:nvPicPr>
          <p:cNvPr id="1027" name="Picture 3" descr="C:\Users\qde\Desktop\Kalman-FalseDataInjection\Presentations\Equations\phiC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0403" y="4288598"/>
            <a:ext cx="5710837" cy="925998"/>
          </a:xfrm>
          <a:prstGeom prst="rect">
            <a:avLst/>
          </a:prstGeom>
          <a:noFill/>
        </p:spPr>
      </p:pic>
      <p:pic>
        <p:nvPicPr>
          <p:cNvPr id="1028" name="Picture 4" descr="C:\Users\qde\Desktop\Kalman-FalseDataInjection\Presentations\Equations\phiCV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11708" y="2119014"/>
            <a:ext cx="2389172" cy="1047452"/>
          </a:xfrm>
          <a:prstGeom prst="rect">
            <a:avLst/>
          </a:prstGeom>
          <a:noFill/>
        </p:spPr>
      </p:pic>
      <p:pic>
        <p:nvPicPr>
          <p:cNvPr id="1029" name="Picture 5" descr="C:\Users\qde\Desktop\Kalman-FalseDataInjection\Presentations\Equations\phiTA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76665" y="4174530"/>
            <a:ext cx="3282485" cy="1050956"/>
          </a:xfrm>
          <a:prstGeom prst="rect">
            <a:avLst/>
          </a:prstGeom>
          <a:noFill/>
        </p:spPr>
      </p:pic>
      <p:pic>
        <p:nvPicPr>
          <p:cNvPr id="1030" name="Picture 6" descr="C:\Users\qde\Desktop\Kalman-FalseDataInjection\Presentations\Equations\F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334720" y="5583066"/>
            <a:ext cx="2297312" cy="1042331"/>
          </a:xfrm>
          <a:prstGeom prst="rect">
            <a:avLst/>
          </a:prstGeom>
          <a:noFill/>
        </p:spPr>
      </p:pic>
      <p:pic>
        <p:nvPicPr>
          <p:cNvPr id="1031" name="Picture 7" descr="C:\Users\qde\Desktop\Kalman-FalseDataInjection\Presentations\Equations\state_vector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15603" y="1241851"/>
            <a:ext cx="1110720" cy="2814452"/>
          </a:xfrm>
          <a:prstGeom prst="rect">
            <a:avLst/>
          </a:prstGeom>
          <a:noFill/>
        </p:spPr>
      </p:pic>
      <p:cxnSp>
        <p:nvCxnSpPr>
          <p:cNvPr id="27" name="Straight Connector 13"/>
          <p:cNvCxnSpPr/>
          <p:nvPr/>
        </p:nvCxnSpPr>
        <p:spPr>
          <a:xfrm>
            <a:off x="1188806" y="4174530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220201" y="5497571"/>
            <a:ext cx="2538950" cy="12334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7240528" y="1366740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8" name="Ellipse 37"/>
          <p:cNvSpPr/>
          <p:nvPr/>
        </p:nvSpPr>
        <p:spPr>
          <a:xfrm>
            <a:off x="7984751" y="131539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8010151" y="139284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7201793" y="3518647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>
          <a:xfrm>
            <a:off x="7227193" y="3596100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7997613" y="3518647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8038253" y="3584314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TA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44" name="Straight Connector 13"/>
          <p:cNvCxnSpPr/>
          <p:nvPr/>
        </p:nvCxnSpPr>
        <p:spPr>
          <a:xfrm>
            <a:off x="4686329" y="3430669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3"/>
          <p:cNvCxnSpPr/>
          <p:nvPr/>
        </p:nvCxnSpPr>
        <p:spPr>
          <a:xfrm>
            <a:off x="4662134" y="1392847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3"/>
          <p:cNvCxnSpPr/>
          <p:nvPr/>
        </p:nvCxnSpPr>
        <p:spPr>
          <a:xfrm>
            <a:off x="9334720" y="1399904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3"/>
          <p:cNvCxnSpPr/>
          <p:nvPr/>
        </p:nvCxnSpPr>
        <p:spPr>
          <a:xfrm>
            <a:off x="9434836" y="3596100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numéro de diapositive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84313" y="473006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1512152" y="1955631"/>
            <a:ext cx="3282210" cy="67814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+mj-lt"/>
                <a:ea typeface="+mj-ea"/>
                <a:cs typeface="+mj-cs"/>
              </a:rPr>
              <a:t>Bruit de </a:t>
            </a:r>
            <a:r>
              <a:rPr lang="en-US" sz="3200" dirty="0" err="1" smtClean="0">
                <a:latin typeface="+mj-lt"/>
                <a:ea typeface="+mj-ea"/>
                <a:cs typeface="+mj-cs"/>
              </a:rPr>
              <a:t>mesure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smtClean="0">
                <a:latin typeface="+mj-lt"/>
                <a:ea typeface="+mj-ea"/>
                <a:cs typeface="+mj-cs"/>
              </a:rPr>
              <a:t>Q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143822" y="1368263"/>
            <a:ext cx="4088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Confiance accordée au modèle</a:t>
            </a:r>
          </a:p>
        </p:txBody>
      </p:sp>
      <p:grpSp>
        <p:nvGrpSpPr>
          <p:cNvPr id="4" name="Groupe 37"/>
          <p:cNvGrpSpPr/>
          <p:nvPr/>
        </p:nvGrpSpPr>
        <p:grpSpPr>
          <a:xfrm>
            <a:off x="274247" y="2744675"/>
            <a:ext cx="6057234" cy="1713357"/>
            <a:chOff x="5920816" y="157073"/>
            <a:chExt cx="6057234" cy="1713357"/>
          </a:xfrm>
        </p:grpSpPr>
        <p:pic>
          <p:nvPicPr>
            <p:cNvPr id="15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Espace réservé du numéro de diapositive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84313" y="473006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1512152" y="1955631"/>
            <a:ext cx="3282210" cy="67814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+mj-lt"/>
                <a:ea typeface="+mj-ea"/>
                <a:cs typeface="+mj-cs"/>
              </a:rPr>
              <a:t>Bruit de </a:t>
            </a:r>
            <a:r>
              <a:rPr lang="en-US" sz="3200" dirty="0" err="1" smtClean="0">
                <a:latin typeface="+mj-lt"/>
                <a:ea typeface="+mj-ea"/>
                <a:cs typeface="+mj-cs"/>
              </a:rPr>
              <a:t>mesure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smtClean="0">
                <a:latin typeface="+mj-lt"/>
                <a:ea typeface="+mj-ea"/>
                <a:cs typeface="+mj-cs"/>
              </a:rPr>
              <a:t>Q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143822" y="1368263"/>
            <a:ext cx="4088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Confiance accordée au modèle</a:t>
            </a:r>
          </a:p>
        </p:txBody>
      </p:sp>
      <p:grpSp>
        <p:nvGrpSpPr>
          <p:cNvPr id="4" name="Groupe 37"/>
          <p:cNvGrpSpPr/>
          <p:nvPr/>
        </p:nvGrpSpPr>
        <p:grpSpPr>
          <a:xfrm>
            <a:off x="274247" y="2744675"/>
            <a:ext cx="6057234" cy="1713357"/>
            <a:chOff x="5920816" y="157073"/>
            <a:chExt cx="6057234" cy="1713357"/>
          </a:xfrm>
        </p:grpSpPr>
        <p:pic>
          <p:nvPicPr>
            <p:cNvPr id="15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13"/>
          <p:cNvCxnSpPr/>
          <p:nvPr/>
        </p:nvCxnSpPr>
        <p:spPr>
          <a:xfrm>
            <a:off x="6493932" y="933563"/>
            <a:ext cx="0" cy="470437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qde\Desktop\Kalman-FalseDataInjection\Presentations\Equations\qblock_cv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14134" y="3171084"/>
            <a:ext cx="3902939" cy="1160018"/>
          </a:xfrm>
          <a:prstGeom prst="rect">
            <a:avLst/>
          </a:prstGeom>
          <a:noFill/>
        </p:spPr>
      </p:pic>
      <p:pic>
        <p:nvPicPr>
          <p:cNvPr id="1027" name="Picture 3" descr="C:\Users\qde\Desktop\Kalman-FalseDataInjection\Presentations\Equations\qblock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39430" y="1727365"/>
            <a:ext cx="2843792" cy="1160019"/>
          </a:xfrm>
          <a:prstGeom prst="rect">
            <a:avLst/>
          </a:prstGeom>
          <a:noFill/>
        </p:spPr>
      </p:pic>
      <p:grpSp>
        <p:nvGrpSpPr>
          <p:cNvPr id="5" name="Groupe 23"/>
          <p:cNvGrpSpPr/>
          <p:nvPr/>
        </p:nvGrpSpPr>
        <p:grpSpPr>
          <a:xfrm>
            <a:off x="7458131" y="264740"/>
            <a:ext cx="3948493" cy="1233429"/>
            <a:chOff x="7251237" y="625136"/>
            <a:chExt cx="3948493" cy="1233429"/>
          </a:xfrm>
        </p:grpSpPr>
        <p:pic>
          <p:nvPicPr>
            <p:cNvPr id="1028" name="Picture 4" descr="C:\Users\qde\Desktop\Kalman-FalseDataInjection\Presentations\Equations\q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370478" y="743679"/>
              <a:ext cx="3605497" cy="996343"/>
            </a:xfrm>
            <a:prstGeom prst="rect">
              <a:avLst/>
            </a:prstGeom>
            <a:noFill/>
          </p:spPr>
        </p:pic>
        <p:sp>
          <p:nvSpPr>
            <p:cNvPr id="23" name="Rectangle 22"/>
            <p:cNvSpPr/>
            <p:nvPr/>
          </p:nvSpPr>
          <p:spPr>
            <a:xfrm>
              <a:off x="7251237" y="625136"/>
              <a:ext cx="3948493" cy="123342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5" name="Ellipse 24"/>
          <p:cNvSpPr/>
          <p:nvPr/>
        </p:nvSpPr>
        <p:spPr>
          <a:xfrm>
            <a:off x="7203425" y="3189355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7228825" y="3266808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10010086" y="1605216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0038661" y="1663619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10187085" y="227778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10212485" y="235523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10678397" y="1796558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10719037" y="1862225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TA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793151" y="5818239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[GENOVESE2001]</a:t>
            </a:r>
          </a:p>
          <a:p>
            <a:r>
              <a:rPr lang="fr-FR" i="1" dirty="0" smtClean="0"/>
              <a:t>           [ALCALAY2018]</a:t>
            </a:r>
            <a:endParaRPr lang="fr-FR" i="1" dirty="0"/>
          </a:p>
        </p:txBody>
      </p:sp>
      <p:sp>
        <p:nvSpPr>
          <p:cNvPr id="36" name="Espace réservé du numéro de diapositive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84313" y="4730061"/>
            <a:ext cx="7323743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1512152" y="1955631"/>
            <a:ext cx="3282210" cy="67814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+mj-lt"/>
                <a:ea typeface="+mj-ea"/>
                <a:cs typeface="+mj-cs"/>
              </a:rPr>
              <a:t>Bruit de </a:t>
            </a:r>
            <a:r>
              <a:rPr lang="en-US" sz="3200" dirty="0" err="1" smtClean="0">
                <a:latin typeface="+mj-lt"/>
                <a:ea typeface="+mj-ea"/>
                <a:cs typeface="+mj-cs"/>
              </a:rPr>
              <a:t>mesure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3200" b="1" dirty="0" smtClean="0">
                <a:latin typeface="+mj-lt"/>
                <a:ea typeface="+mj-ea"/>
                <a:cs typeface="+mj-cs"/>
              </a:rPr>
              <a:t>Q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143822" y="1368263"/>
            <a:ext cx="4088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Confiance accordée au modèle</a:t>
            </a:r>
          </a:p>
        </p:txBody>
      </p:sp>
      <p:grpSp>
        <p:nvGrpSpPr>
          <p:cNvPr id="4" name="Groupe 37"/>
          <p:cNvGrpSpPr/>
          <p:nvPr/>
        </p:nvGrpSpPr>
        <p:grpSpPr>
          <a:xfrm>
            <a:off x="274247" y="2744675"/>
            <a:ext cx="6057234" cy="1713357"/>
            <a:chOff x="5920816" y="157073"/>
            <a:chExt cx="6057234" cy="1713357"/>
          </a:xfrm>
        </p:grpSpPr>
        <p:pic>
          <p:nvPicPr>
            <p:cNvPr id="15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Straight Connector 13"/>
          <p:cNvCxnSpPr/>
          <p:nvPr/>
        </p:nvCxnSpPr>
        <p:spPr>
          <a:xfrm>
            <a:off x="6493932" y="933563"/>
            <a:ext cx="0" cy="367538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qde\Desktop\Kalman-FalseDataInjection\Presentations\Equations\qblock_cv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14134" y="3171084"/>
            <a:ext cx="3902939" cy="1160018"/>
          </a:xfrm>
          <a:prstGeom prst="rect">
            <a:avLst/>
          </a:prstGeom>
          <a:noFill/>
        </p:spPr>
      </p:pic>
      <p:pic>
        <p:nvPicPr>
          <p:cNvPr id="1027" name="Picture 3" descr="C:\Users\qde\Desktop\Kalman-FalseDataInjection\Presentations\Equations\qblock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39430" y="1727365"/>
            <a:ext cx="2843792" cy="1160019"/>
          </a:xfrm>
          <a:prstGeom prst="rect">
            <a:avLst/>
          </a:prstGeom>
          <a:noFill/>
        </p:spPr>
      </p:pic>
      <p:grpSp>
        <p:nvGrpSpPr>
          <p:cNvPr id="5" name="Groupe 23"/>
          <p:cNvGrpSpPr/>
          <p:nvPr/>
        </p:nvGrpSpPr>
        <p:grpSpPr>
          <a:xfrm>
            <a:off x="7458131" y="264740"/>
            <a:ext cx="3948493" cy="1233429"/>
            <a:chOff x="7251237" y="625136"/>
            <a:chExt cx="3948493" cy="1233429"/>
          </a:xfrm>
        </p:grpSpPr>
        <p:pic>
          <p:nvPicPr>
            <p:cNvPr id="1028" name="Picture 4" descr="C:\Users\qde\Desktop\Kalman-FalseDataInjection\Presentations\Equations\q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370478" y="743679"/>
              <a:ext cx="3605497" cy="996343"/>
            </a:xfrm>
            <a:prstGeom prst="rect">
              <a:avLst/>
            </a:prstGeom>
            <a:noFill/>
          </p:spPr>
        </p:pic>
        <p:sp>
          <p:nvSpPr>
            <p:cNvPr id="23" name="Rectangle 22"/>
            <p:cNvSpPr/>
            <p:nvPr/>
          </p:nvSpPr>
          <p:spPr>
            <a:xfrm>
              <a:off x="7251237" y="625136"/>
              <a:ext cx="3948493" cy="123342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5" name="Ellipse 24"/>
          <p:cNvSpPr/>
          <p:nvPr/>
        </p:nvSpPr>
        <p:spPr>
          <a:xfrm>
            <a:off x="7203425" y="3189355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7228825" y="3266808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10010086" y="1605216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0038661" y="1663619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10187085" y="227778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10212485" y="235523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10678397" y="1796558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10719037" y="1862225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TA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13"/>
          <p:cNvCxnSpPr/>
          <p:nvPr/>
        </p:nvCxnSpPr>
        <p:spPr>
          <a:xfrm flipH="1">
            <a:off x="7577372" y="4730061"/>
            <a:ext cx="3898399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691786" y="5145192"/>
            <a:ext cx="3714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Pas de méthode autre que </a:t>
            </a:r>
            <a:r>
              <a:rPr lang="fr-FR" sz="2400" b="1" i="1" dirty="0" smtClean="0"/>
              <a:t>Trial&amp;</a:t>
            </a:r>
            <a:r>
              <a:rPr lang="fr-FR" sz="2400" b="1" i="1" dirty="0" err="1" smtClean="0"/>
              <a:t>Error</a:t>
            </a:r>
            <a:r>
              <a:rPr lang="fr-FR" sz="2400" b="1" i="1" dirty="0" smtClean="0"/>
              <a:t> </a:t>
            </a:r>
            <a:r>
              <a:rPr lang="fr-FR" sz="2400" dirty="0" smtClean="0"/>
              <a:t>et </a:t>
            </a:r>
            <a:r>
              <a:rPr lang="fr-FR" sz="2400" b="1" dirty="0" smtClean="0"/>
              <a:t>évaluation des performances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793151" y="5818239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[GENOVESE2001]</a:t>
            </a:r>
          </a:p>
          <a:p>
            <a:r>
              <a:rPr lang="fr-FR" i="1" dirty="0" smtClean="0"/>
              <a:t>           [ALCALAY2018]</a:t>
            </a:r>
            <a:endParaRPr lang="fr-FR" i="1" dirty="0"/>
          </a:p>
        </p:txBody>
      </p:sp>
      <p:sp>
        <p:nvSpPr>
          <p:cNvPr id="36" name="Espace réservé du numéro de diapositive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925316" y="290953"/>
            <a:ext cx="5480526" cy="1012690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3" y="153321"/>
            <a:ext cx="4258734" cy="1325563"/>
          </a:xfrm>
        </p:spPr>
        <p:txBody>
          <a:bodyPr/>
          <a:lstStyle/>
          <a:p>
            <a:r>
              <a:rPr lang="en-US" dirty="0" err="1" smtClean="0"/>
              <a:t>Étapes</a:t>
            </a:r>
            <a:r>
              <a:rPr lang="en-US" dirty="0" smtClean="0"/>
              <a:t> du </a:t>
            </a:r>
            <a:r>
              <a:rPr lang="en-US" dirty="0" err="1" smtClean="0"/>
              <a:t>filtrage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9522" y="386318"/>
            <a:ext cx="758600" cy="758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35" name="Ellipse 34"/>
          <p:cNvSpPr/>
          <p:nvPr/>
        </p:nvSpPr>
        <p:spPr>
          <a:xfrm>
            <a:off x="7295177" y="1481729"/>
            <a:ext cx="1495076" cy="149507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9442148" y="1481729"/>
            <a:ext cx="1495076" cy="1495076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10091772" y="847655"/>
            <a:ext cx="1962289" cy="45598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45657" y="28700"/>
            <a:ext cx="6199482" cy="4100514"/>
          </a:xfrm>
          <a:prstGeom prst="rect">
            <a:avLst/>
          </a:prstGeom>
        </p:spPr>
      </p:pic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3132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898988" y="1137920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Interacting</a:t>
            </a:r>
            <a:r>
              <a:rPr lang="fr-FR" sz="2400" b="1" i="1" dirty="0" smtClean="0"/>
              <a:t> Multiple-Model (IMM)</a:t>
            </a:r>
          </a:p>
          <a:p>
            <a:pPr>
              <a:buFont typeface="Arial" pitchFamily="34" charset="0"/>
              <a:buChar char="•"/>
            </a:pPr>
            <a:endParaRPr lang="fr-FR" sz="2400" b="1" i="1" dirty="0" smtClean="0"/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grpSp>
        <p:nvGrpSpPr>
          <p:cNvPr id="17" name="Groupe 74"/>
          <p:cNvGrpSpPr/>
          <p:nvPr/>
        </p:nvGrpSpPr>
        <p:grpSpPr>
          <a:xfrm>
            <a:off x="3703443" y="1968917"/>
            <a:ext cx="4823233" cy="3190224"/>
            <a:chOff x="6245657" y="28700"/>
            <a:chExt cx="6199482" cy="4100514"/>
          </a:xfrm>
        </p:grpSpPr>
        <p:pic>
          <p:nvPicPr>
            <p:cNvPr id="1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19" name="Ellipse 18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 4"/>
          <p:cNvGrpSpPr/>
          <p:nvPr/>
        </p:nvGrpSpPr>
        <p:grpSpPr>
          <a:xfrm>
            <a:off x="-540845" y="5776971"/>
            <a:ext cx="2556901" cy="907872"/>
            <a:chOff x="-538268" y="-397668"/>
            <a:chExt cx="7178553" cy="1618343"/>
          </a:xfrm>
        </p:grpSpPr>
        <p:sp>
          <p:nvSpPr>
            <p:cNvPr id="139" name="Rectangle 13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-538268" y="-397668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necteur droit 95"/>
          <p:cNvCxnSpPr/>
          <p:nvPr/>
        </p:nvCxnSpPr>
        <p:spPr>
          <a:xfrm>
            <a:off x="3981780" y="4056379"/>
            <a:ext cx="0" cy="3530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79" idx="2"/>
            <a:endCxn id="25" idx="0"/>
          </p:cNvCxnSpPr>
          <p:nvPr/>
        </p:nvCxnSpPr>
        <p:spPr>
          <a:xfrm flipH="1">
            <a:off x="3981780" y="2273299"/>
            <a:ext cx="2446029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>
            <a:stCxn id="79" idx="2"/>
            <a:endCxn id="65" idx="0"/>
          </p:cNvCxnSpPr>
          <p:nvPr/>
        </p:nvCxnSpPr>
        <p:spPr>
          <a:xfrm flipH="1">
            <a:off x="5950280" y="2273299"/>
            <a:ext cx="477529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>
            <a:stCxn id="79" idx="2"/>
            <a:endCxn id="74" idx="0"/>
          </p:cNvCxnSpPr>
          <p:nvPr/>
        </p:nvCxnSpPr>
        <p:spPr>
          <a:xfrm>
            <a:off x="6427809" y="2273299"/>
            <a:ext cx="2084065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900795" y="1137919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Interacting</a:t>
            </a:r>
            <a:r>
              <a:rPr lang="fr-FR" sz="2400" b="1" i="1" dirty="0" smtClean="0"/>
              <a:t> Multiple-Model (IMM)</a:t>
            </a:r>
          </a:p>
          <a:p>
            <a:pPr>
              <a:buFont typeface="Arial" pitchFamily="34" charset="0"/>
              <a:buChar char="•"/>
            </a:pPr>
            <a:endParaRPr lang="fr-FR" sz="2400" b="1" i="1" dirty="0" smtClean="0"/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32" name="Ellipse 31"/>
          <p:cNvSpPr/>
          <p:nvPr/>
        </p:nvSpPr>
        <p:spPr>
          <a:xfrm>
            <a:off x="6950418" y="3592829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7147266" y="3592829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7337765" y="3592829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5867730" y="1828799"/>
            <a:ext cx="1131570" cy="44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60"/>
          <p:cNvGrpSpPr/>
          <p:nvPr/>
        </p:nvGrpSpPr>
        <p:grpSpPr>
          <a:xfrm>
            <a:off x="2918154" y="2917495"/>
            <a:ext cx="1855259" cy="1138884"/>
            <a:chOff x="284691" y="3191816"/>
            <a:chExt cx="1855259" cy="1138884"/>
          </a:xfrm>
        </p:grpSpPr>
        <p:sp>
          <p:nvSpPr>
            <p:cNvPr id="23" name="Ellipse 22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CA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2053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6" name="Groupe 61"/>
          <p:cNvGrpSpPr/>
          <p:nvPr/>
        </p:nvGrpSpPr>
        <p:grpSpPr>
          <a:xfrm>
            <a:off x="4886654" y="2917495"/>
            <a:ext cx="1855259" cy="1138884"/>
            <a:chOff x="284691" y="3191816"/>
            <a:chExt cx="1855259" cy="1138884"/>
          </a:xfrm>
        </p:grpSpPr>
        <p:sp>
          <p:nvSpPr>
            <p:cNvPr id="63" name="Ellipse 62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CV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68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7" name="Groupe 70"/>
          <p:cNvGrpSpPr/>
          <p:nvPr/>
        </p:nvGrpSpPr>
        <p:grpSpPr>
          <a:xfrm>
            <a:off x="7448248" y="2917495"/>
            <a:ext cx="1855259" cy="1138884"/>
            <a:chOff x="284691" y="3191816"/>
            <a:chExt cx="1855259" cy="1138884"/>
          </a:xfrm>
        </p:grpSpPr>
        <p:sp>
          <p:nvSpPr>
            <p:cNvPr id="72" name="Ellipse 71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CT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77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sp>
        <p:nvSpPr>
          <p:cNvPr id="79" name="Rectangle 78"/>
          <p:cNvSpPr/>
          <p:nvPr/>
        </p:nvSpPr>
        <p:spPr>
          <a:xfrm>
            <a:off x="5856317" y="1811634"/>
            <a:ext cx="1142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Mesure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5879143" y="1828799"/>
            <a:ext cx="1131570" cy="44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/>
          <p:cNvSpPr/>
          <p:nvPr/>
        </p:nvSpPr>
        <p:spPr>
          <a:xfrm>
            <a:off x="5867730" y="1811634"/>
            <a:ext cx="1142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Mesure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165593" y="4409438"/>
            <a:ext cx="1564598" cy="830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/>
          <p:cNvSpPr/>
          <p:nvPr/>
        </p:nvSpPr>
        <p:spPr>
          <a:xfrm>
            <a:off x="3159878" y="4409439"/>
            <a:ext cx="1564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Estimation</a:t>
            </a:r>
          </a:p>
          <a:p>
            <a:r>
              <a:rPr lang="fr-FR" sz="2400" b="1" i="1" dirty="0" err="1" smtClean="0">
                <a:solidFill>
                  <a:schemeClr val="bg1"/>
                </a:solidFill>
              </a:rPr>
              <a:t>Likelihood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8" name="Groupe 112"/>
          <p:cNvGrpSpPr/>
          <p:nvPr/>
        </p:nvGrpSpPr>
        <p:grpSpPr>
          <a:xfrm rot="5400000">
            <a:off x="5715593" y="4409438"/>
            <a:ext cx="501647" cy="114300"/>
            <a:chOff x="2888455" y="4409439"/>
            <a:chExt cx="501647" cy="114300"/>
          </a:xfrm>
        </p:grpSpPr>
        <p:sp>
          <p:nvSpPr>
            <p:cNvPr id="110" name="Ellipse 109"/>
            <p:cNvSpPr/>
            <p:nvPr/>
          </p:nvSpPr>
          <p:spPr>
            <a:xfrm>
              <a:off x="2888455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Ellipse 110"/>
            <p:cNvSpPr/>
            <p:nvPr/>
          </p:nvSpPr>
          <p:spPr>
            <a:xfrm>
              <a:off x="3085303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Ellipse 111"/>
            <p:cNvSpPr/>
            <p:nvPr/>
          </p:nvSpPr>
          <p:spPr>
            <a:xfrm>
              <a:off x="3275802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117"/>
          <p:cNvGrpSpPr/>
          <p:nvPr/>
        </p:nvGrpSpPr>
        <p:grpSpPr>
          <a:xfrm rot="5400000">
            <a:off x="8318202" y="4409439"/>
            <a:ext cx="501647" cy="114300"/>
            <a:chOff x="2888455" y="4409439"/>
            <a:chExt cx="501647" cy="114300"/>
          </a:xfrm>
        </p:grpSpPr>
        <p:sp>
          <p:nvSpPr>
            <p:cNvPr id="119" name="Ellipse 118"/>
            <p:cNvSpPr/>
            <p:nvPr/>
          </p:nvSpPr>
          <p:spPr>
            <a:xfrm>
              <a:off x="2888455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Ellipse 119"/>
            <p:cNvSpPr/>
            <p:nvPr/>
          </p:nvSpPr>
          <p:spPr>
            <a:xfrm>
              <a:off x="3085303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Ellipse 120"/>
            <p:cNvSpPr/>
            <p:nvPr/>
          </p:nvSpPr>
          <p:spPr>
            <a:xfrm>
              <a:off x="3275802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5721308" y="5712620"/>
            <a:ext cx="1564598" cy="830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/>
          <p:cNvSpPr/>
          <p:nvPr/>
        </p:nvSpPr>
        <p:spPr>
          <a:xfrm>
            <a:off x="5715593" y="5712621"/>
            <a:ext cx="1564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     Best Estimation</a:t>
            </a:r>
          </a:p>
        </p:txBody>
      </p:sp>
      <p:cxnSp>
        <p:nvCxnSpPr>
          <p:cNvPr id="126" name="Connecteur droit 125"/>
          <p:cNvCxnSpPr>
            <a:stCxn id="108" idx="2"/>
            <a:endCxn id="125" idx="0"/>
          </p:cNvCxnSpPr>
          <p:nvPr/>
        </p:nvCxnSpPr>
        <p:spPr>
          <a:xfrm>
            <a:off x="3942177" y="5240436"/>
            <a:ext cx="2555715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/>
          <p:nvPr/>
        </p:nvCxnSpPr>
        <p:spPr>
          <a:xfrm>
            <a:off x="5995784" y="5240435"/>
            <a:ext cx="502108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25" idx="0"/>
          </p:cNvCxnSpPr>
          <p:nvPr/>
        </p:nvCxnSpPr>
        <p:spPr>
          <a:xfrm flipH="1">
            <a:off x="6497892" y="5240436"/>
            <a:ext cx="2184108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4"/>
          <p:cNvGrpSpPr/>
          <p:nvPr/>
        </p:nvGrpSpPr>
        <p:grpSpPr>
          <a:xfrm>
            <a:off x="-534171" y="5776971"/>
            <a:ext cx="2556901" cy="907872"/>
            <a:chOff x="-538268" y="-397668"/>
            <a:chExt cx="7178553" cy="1618343"/>
          </a:xfrm>
        </p:grpSpPr>
        <p:sp>
          <p:nvSpPr>
            <p:cNvPr id="78" name="Rectangle 77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-538268" y="-397668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Espace réservé du numéro de diapositive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necteur droit 95"/>
          <p:cNvCxnSpPr/>
          <p:nvPr/>
        </p:nvCxnSpPr>
        <p:spPr>
          <a:xfrm>
            <a:off x="1154642" y="4056380"/>
            <a:ext cx="0" cy="3530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79" idx="2"/>
            <a:endCxn id="25" idx="0"/>
          </p:cNvCxnSpPr>
          <p:nvPr/>
        </p:nvCxnSpPr>
        <p:spPr>
          <a:xfrm flipH="1">
            <a:off x="1154642" y="2273300"/>
            <a:ext cx="2446029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>
            <a:stCxn id="79" idx="2"/>
            <a:endCxn id="65" idx="0"/>
          </p:cNvCxnSpPr>
          <p:nvPr/>
        </p:nvCxnSpPr>
        <p:spPr>
          <a:xfrm flipH="1">
            <a:off x="3123142" y="2273300"/>
            <a:ext cx="477529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>
            <a:stCxn id="79" idx="2"/>
            <a:endCxn id="74" idx="0"/>
          </p:cNvCxnSpPr>
          <p:nvPr/>
        </p:nvCxnSpPr>
        <p:spPr>
          <a:xfrm>
            <a:off x="3600671" y="2273300"/>
            <a:ext cx="2084065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540845" y="5776971"/>
            <a:ext cx="2556901" cy="907872"/>
            <a:chOff x="-538268" y="-397668"/>
            <a:chExt cx="7178553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538268" y="-397668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1387335" y="1137920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Interacting</a:t>
            </a:r>
            <a:r>
              <a:rPr lang="fr-FR" sz="2400" b="1" i="1" dirty="0" smtClean="0"/>
              <a:t> Multiple-Model (IMM)</a:t>
            </a:r>
          </a:p>
          <a:p>
            <a:pPr>
              <a:buFont typeface="Arial" pitchFamily="34" charset="0"/>
              <a:buChar char="•"/>
            </a:pPr>
            <a:endParaRPr lang="fr-FR" sz="2400" b="1" i="1" dirty="0" smtClean="0"/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pic>
        <p:nvPicPr>
          <p:cNvPr id="2050" name="Picture 2" descr="C:\Users\qde\Desktop\Kalman-FalseDataInjection\Presentations\Figures\prob_take_off.png"/>
          <p:cNvPicPr>
            <a:picLocks noChangeAspect="1" noChangeArrowheads="1"/>
          </p:cNvPicPr>
          <p:nvPr/>
        </p:nvPicPr>
        <p:blipFill>
          <a:blip r:embed="rId3"/>
          <a:srcRect l="3409" t="6184" r="5652" b="5743"/>
          <a:stretch>
            <a:fillRect/>
          </a:stretch>
        </p:blipFill>
        <p:spPr bwMode="auto">
          <a:xfrm>
            <a:off x="7615764" y="3335870"/>
            <a:ext cx="4415369" cy="3207751"/>
          </a:xfrm>
          <a:prstGeom prst="rect">
            <a:avLst/>
          </a:prstGeom>
          <a:noFill/>
        </p:spPr>
      </p:pic>
      <p:pic>
        <p:nvPicPr>
          <p:cNvPr id="2051" name="Picture 3" descr="C:\Users\qde\Desktop\Kalman-FalseDataInjection\Presentations\Figures\take_off.png"/>
          <p:cNvPicPr>
            <a:picLocks noChangeAspect="1" noChangeArrowheads="1"/>
          </p:cNvPicPr>
          <p:nvPr/>
        </p:nvPicPr>
        <p:blipFill>
          <a:blip r:embed="rId4"/>
          <a:srcRect l="12154" t="15636" r="7325" b="7268"/>
          <a:stretch>
            <a:fillRect/>
          </a:stretch>
        </p:blipFill>
        <p:spPr bwMode="auto">
          <a:xfrm>
            <a:off x="7658098" y="195031"/>
            <a:ext cx="4373035" cy="3140839"/>
          </a:xfrm>
          <a:prstGeom prst="rect">
            <a:avLst/>
          </a:prstGeom>
          <a:noFill/>
        </p:spPr>
      </p:pic>
      <p:pic>
        <p:nvPicPr>
          <p:cNvPr id="14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077812" flipH="1">
            <a:off x="10629741" y="1219220"/>
            <a:ext cx="982137" cy="739685"/>
          </a:xfrm>
          <a:prstGeom prst="rect">
            <a:avLst/>
          </a:prstGeom>
        </p:spPr>
      </p:pic>
      <p:pic>
        <p:nvPicPr>
          <p:cNvPr id="15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3141058" flipH="1">
            <a:off x="9101016" y="83648"/>
            <a:ext cx="982137" cy="739685"/>
          </a:xfrm>
          <a:prstGeom prst="rect">
            <a:avLst/>
          </a:prstGeom>
        </p:spPr>
      </p:pic>
      <p:pic>
        <p:nvPicPr>
          <p:cNvPr id="2052" name="Picture 4" descr="C:\Users\qde\Desktop\Kalman-FalseDataInjection\Presentations\FlatIcons\air-transport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18860355" flipH="1">
            <a:off x="8272125" y="706539"/>
            <a:ext cx="477868" cy="503203"/>
          </a:xfrm>
          <a:prstGeom prst="rect">
            <a:avLst/>
          </a:prstGeom>
          <a:noFill/>
        </p:spPr>
      </p:pic>
      <p:sp>
        <p:nvSpPr>
          <p:cNvPr id="32" name="Ellipse 31"/>
          <p:cNvSpPr/>
          <p:nvPr/>
        </p:nvSpPr>
        <p:spPr>
          <a:xfrm>
            <a:off x="4123280" y="3592830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4320128" y="3592830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4510627" y="3592830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Straight Connector 13"/>
          <p:cNvCxnSpPr/>
          <p:nvPr/>
        </p:nvCxnSpPr>
        <p:spPr>
          <a:xfrm>
            <a:off x="7207250" y="352596"/>
            <a:ext cx="0" cy="6191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040592" y="1828800"/>
            <a:ext cx="1131570" cy="44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60"/>
          <p:cNvGrpSpPr/>
          <p:nvPr/>
        </p:nvGrpSpPr>
        <p:grpSpPr>
          <a:xfrm>
            <a:off x="91016" y="2917496"/>
            <a:ext cx="1855259" cy="1138884"/>
            <a:chOff x="284691" y="3191816"/>
            <a:chExt cx="1855259" cy="1138884"/>
          </a:xfrm>
        </p:grpSpPr>
        <p:sp>
          <p:nvSpPr>
            <p:cNvPr id="23" name="Ellipse 22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CA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2053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6" name="Groupe 61"/>
          <p:cNvGrpSpPr/>
          <p:nvPr/>
        </p:nvGrpSpPr>
        <p:grpSpPr>
          <a:xfrm>
            <a:off x="2059516" y="2917496"/>
            <a:ext cx="1855259" cy="1138884"/>
            <a:chOff x="284691" y="3191816"/>
            <a:chExt cx="1855259" cy="1138884"/>
          </a:xfrm>
        </p:grpSpPr>
        <p:sp>
          <p:nvSpPr>
            <p:cNvPr id="63" name="Ellipse 62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CV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68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7" name="Groupe 70"/>
          <p:cNvGrpSpPr/>
          <p:nvPr/>
        </p:nvGrpSpPr>
        <p:grpSpPr>
          <a:xfrm>
            <a:off x="4621110" y="2917496"/>
            <a:ext cx="1855259" cy="1138884"/>
            <a:chOff x="284691" y="3191816"/>
            <a:chExt cx="1855259" cy="1138884"/>
          </a:xfrm>
        </p:grpSpPr>
        <p:sp>
          <p:nvSpPr>
            <p:cNvPr id="72" name="Ellipse 71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CT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77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sp>
        <p:nvSpPr>
          <p:cNvPr id="79" name="Rectangle 78"/>
          <p:cNvSpPr/>
          <p:nvPr/>
        </p:nvSpPr>
        <p:spPr>
          <a:xfrm>
            <a:off x="3029179" y="1811635"/>
            <a:ext cx="1142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Mesure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052005" y="1828800"/>
            <a:ext cx="1131570" cy="44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/>
          <p:cNvSpPr/>
          <p:nvPr/>
        </p:nvSpPr>
        <p:spPr>
          <a:xfrm>
            <a:off x="3040592" y="1811635"/>
            <a:ext cx="1142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Mesure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38455" y="4409439"/>
            <a:ext cx="1564598" cy="830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/>
          <p:cNvSpPr/>
          <p:nvPr/>
        </p:nvSpPr>
        <p:spPr>
          <a:xfrm>
            <a:off x="332740" y="4409440"/>
            <a:ext cx="1564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Estimation</a:t>
            </a:r>
          </a:p>
          <a:p>
            <a:r>
              <a:rPr lang="fr-FR" sz="2400" b="1" i="1" dirty="0" err="1" smtClean="0">
                <a:solidFill>
                  <a:schemeClr val="bg1"/>
                </a:solidFill>
              </a:rPr>
              <a:t>Likelihood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8" name="Groupe 112"/>
          <p:cNvGrpSpPr/>
          <p:nvPr/>
        </p:nvGrpSpPr>
        <p:grpSpPr>
          <a:xfrm rot="5400000">
            <a:off x="2888455" y="4409439"/>
            <a:ext cx="501647" cy="114300"/>
            <a:chOff x="2888455" y="4409439"/>
            <a:chExt cx="501647" cy="114300"/>
          </a:xfrm>
        </p:grpSpPr>
        <p:sp>
          <p:nvSpPr>
            <p:cNvPr id="110" name="Ellipse 109"/>
            <p:cNvSpPr/>
            <p:nvPr/>
          </p:nvSpPr>
          <p:spPr>
            <a:xfrm>
              <a:off x="2888455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Ellipse 110"/>
            <p:cNvSpPr/>
            <p:nvPr/>
          </p:nvSpPr>
          <p:spPr>
            <a:xfrm>
              <a:off x="3085303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Ellipse 111"/>
            <p:cNvSpPr/>
            <p:nvPr/>
          </p:nvSpPr>
          <p:spPr>
            <a:xfrm>
              <a:off x="3275802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117"/>
          <p:cNvGrpSpPr/>
          <p:nvPr/>
        </p:nvGrpSpPr>
        <p:grpSpPr>
          <a:xfrm rot="5400000">
            <a:off x="5491064" y="4409440"/>
            <a:ext cx="501647" cy="114300"/>
            <a:chOff x="2888455" y="4409439"/>
            <a:chExt cx="501647" cy="114300"/>
          </a:xfrm>
        </p:grpSpPr>
        <p:sp>
          <p:nvSpPr>
            <p:cNvPr id="119" name="Ellipse 118"/>
            <p:cNvSpPr/>
            <p:nvPr/>
          </p:nvSpPr>
          <p:spPr>
            <a:xfrm>
              <a:off x="2888455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Ellipse 119"/>
            <p:cNvSpPr/>
            <p:nvPr/>
          </p:nvSpPr>
          <p:spPr>
            <a:xfrm>
              <a:off x="3085303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Ellipse 120"/>
            <p:cNvSpPr/>
            <p:nvPr/>
          </p:nvSpPr>
          <p:spPr>
            <a:xfrm>
              <a:off x="3275802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2894170" y="5712621"/>
            <a:ext cx="1564598" cy="830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/>
          <p:cNvSpPr/>
          <p:nvPr/>
        </p:nvSpPr>
        <p:spPr>
          <a:xfrm>
            <a:off x="2888455" y="5712622"/>
            <a:ext cx="1564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     Best Estimation</a:t>
            </a:r>
          </a:p>
        </p:txBody>
      </p:sp>
      <p:cxnSp>
        <p:nvCxnSpPr>
          <p:cNvPr id="126" name="Connecteur droit 125"/>
          <p:cNvCxnSpPr>
            <a:stCxn id="108" idx="2"/>
            <a:endCxn id="125" idx="0"/>
          </p:cNvCxnSpPr>
          <p:nvPr/>
        </p:nvCxnSpPr>
        <p:spPr>
          <a:xfrm>
            <a:off x="1115039" y="5240437"/>
            <a:ext cx="2555715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/>
          <p:nvPr/>
        </p:nvCxnSpPr>
        <p:spPr>
          <a:xfrm>
            <a:off x="3168646" y="5240436"/>
            <a:ext cx="502108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25" idx="0"/>
          </p:cNvCxnSpPr>
          <p:nvPr/>
        </p:nvCxnSpPr>
        <p:spPr>
          <a:xfrm flipH="1">
            <a:off x="3670754" y="5240437"/>
            <a:ext cx="2184108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5" y="549757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155575" y="3282804"/>
            <a:ext cx="1920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Sensor</a:t>
            </a:r>
            <a:r>
              <a:rPr lang="fr-FR" sz="2400" b="1" i="1" dirty="0" smtClean="0"/>
              <a:t> Fusion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pic>
        <p:nvPicPr>
          <p:cNvPr id="8194" name="Picture 2" descr="C:\Users\qde\Desktop\Kalman-FalseDataInjection\Presentations\FlatIcons\fus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438" y="3920037"/>
            <a:ext cx="1095727" cy="1095727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1321551" y="1241851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/>
              <a:t>Et si plusieurs radars observent notre système ?</a:t>
            </a:r>
            <a:endParaRPr lang="fr-FR" sz="2400" i="1" dirty="0"/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661170" flipH="1" flipV="1">
            <a:off x="1475942" y="2302000"/>
            <a:ext cx="1959891" cy="1352741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3406040" y="2978371"/>
            <a:ext cx="3298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Amélioration de la  précision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Mauvaises mesures compensées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Réaction en cas de panne</a:t>
            </a:r>
          </a:p>
        </p:txBody>
      </p:sp>
      <p:sp>
        <p:nvSpPr>
          <p:cNvPr id="39" name="Espace réservé du numéro de diapositive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5" y="549757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155575" y="3282804"/>
            <a:ext cx="1920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Sensor</a:t>
            </a:r>
            <a:r>
              <a:rPr lang="fr-FR" sz="2400" b="1" i="1" dirty="0" smtClean="0"/>
              <a:t> Fusion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pic>
        <p:nvPicPr>
          <p:cNvPr id="8194" name="Picture 2" descr="C:\Users\qde\Desktop\Kalman-FalseDataInjection\Presentations\FlatIcons\fus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438" y="3920037"/>
            <a:ext cx="1095727" cy="1095727"/>
          </a:xfrm>
          <a:prstGeom prst="rect">
            <a:avLst/>
          </a:prstGeom>
          <a:noFill/>
        </p:spPr>
      </p:pic>
      <p:pic>
        <p:nvPicPr>
          <p:cNvPr id="3074" name="Picture 2" descr="C:\Users\qde\Desktop\Kalman-FalseDataInjection\Presentations\Equations\HJa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72330" y="2578787"/>
            <a:ext cx="2233641" cy="1816100"/>
          </a:xfrm>
          <a:prstGeom prst="rect">
            <a:avLst/>
          </a:prstGeom>
          <a:noFill/>
        </p:spPr>
      </p:pic>
      <p:pic>
        <p:nvPicPr>
          <p:cNvPr id="3075" name="Picture 3" descr="C:\Users\qde\Desktop\Kalman-FalseDataInjection\Presentations\Equations\zk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17985" y="1609020"/>
            <a:ext cx="1183705" cy="3568170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1321551" y="1241851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/>
              <a:t>Et si plusieurs radars observent notre système ?</a:t>
            </a:r>
            <a:endParaRPr lang="fr-FR" sz="2400" i="1" dirty="0"/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661170" flipH="1" flipV="1">
            <a:off x="1475942" y="2302000"/>
            <a:ext cx="1959891" cy="1352741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3406040" y="2978371"/>
            <a:ext cx="3298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Amélioration de la  précision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Mauvaises mesures compensées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Réaction en cas de perte d’un des radars</a:t>
            </a:r>
          </a:p>
        </p:txBody>
      </p:sp>
      <p:cxnSp>
        <p:nvCxnSpPr>
          <p:cNvPr id="21" name="Straight Connector 13"/>
          <p:cNvCxnSpPr/>
          <p:nvPr/>
        </p:nvCxnSpPr>
        <p:spPr>
          <a:xfrm>
            <a:off x="7207250" y="352596"/>
            <a:ext cx="0" cy="6191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472330" y="1766585"/>
            <a:ext cx="22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Concrètement :</a:t>
            </a:r>
          </a:p>
        </p:txBody>
      </p:sp>
      <p:pic>
        <p:nvPicPr>
          <p:cNvPr id="27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696086" y="1959369"/>
            <a:ext cx="268881" cy="268881"/>
          </a:xfrm>
          <a:prstGeom prst="rect">
            <a:avLst/>
          </a:prstGeom>
          <a:noFill/>
        </p:spPr>
      </p:pic>
      <p:pic>
        <p:nvPicPr>
          <p:cNvPr id="28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702760" y="3001228"/>
            <a:ext cx="268881" cy="268881"/>
          </a:xfrm>
          <a:prstGeom prst="rect">
            <a:avLst/>
          </a:prstGeom>
          <a:noFill/>
        </p:spPr>
      </p:pic>
      <p:pic>
        <p:nvPicPr>
          <p:cNvPr id="29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706264" y="4562352"/>
            <a:ext cx="268881" cy="268881"/>
          </a:xfrm>
          <a:prstGeom prst="rect">
            <a:avLst/>
          </a:prstGeom>
          <a:noFill/>
        </p:spPr>
      </p:pic>
      <p:cxnSp>
        <p:nvCxnSpPr>
          <p:cNvPr id="30" name="Straight Connector 13"/>
          <p:cNvCxnSpPr/>
          <p:nvPr/>
        </p:nvCxnSpPr>
        <p:spPr>
          <a:xfrm flipH="1">
            <a:off x="11717984" y="2655840"/>
            <a:ext cx="250487" cy="0"/>
          </a:xfrm>
          <a:prstGeom prst="line">
            <a:avLst/>
          </a:prstGeom>
          <a:ln w="50800">
            <a:solidFill>
              <a:srgbClr val="00FE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3"/>
          <p:cNvCxnSpPr/>
          <p:nvPr/>
        </p:nvCxnSpPr>
        <p:spPr>
          <a:xfrm flipH="1">
            <a:off x="11717984" y="3676628"/>
            <a:ext cx="250487" cy="0"/>
          </a:xfrm>
          <a:prstGeom prst="line">
            <a:avLst/>
          </a:prstGeom>
          <a:ln w="50800">
            <a:solidFill>
              <a:srgbClr val="00FE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3"/>
          <p:cNvCxnSpPr/>
          <p:nvPr/>
        </p:nvCxnSpPr>
        <p:spPr>
          <a:xfrm flipH="1">
            <a:off x="11719612" y="4223935"/>
            <a:ext cx="250487" cy="0"/>
          </a:xfrm>
          <a:prstGeom prst="line">
            <a:avLst/>
          </a:prstGeom>
          <a:ln w="50800">
            <a:solidFill>
              <a:srgbClr val="00FE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1845935" y="206890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FE73"/>
                </a:solidFill>
              </a:rPr>
              <a:t>1</a:t>
            </a:r>
            <a:endParaRPr lang="fr-FR" sz="1400" dirty="0">
              <a:solidFill>
                <a:srgbClr val="00FE73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1837126" y="313901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FE73"/>
                </a:solidFill>
              </a:rPr>
              <a:t>2</a:t>
            </a:r>
            <a:endParaRPr lang="fr-FR" sz="1400" dirty="0">
              <a:solidFill>
                <a:srgbClr val="00FE73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11845935" y="4696793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FE73"/>
                </a:solidFill>
              </a:rPr>
              <a:t>n</a:t>
            </a:r>
            <a:endParaRPr lang="fr-FR" sz="1400" dirty="0">
              <a:solidFill>
                <a:srgbClr val="00FE73"/>
              </a:solidFill>
            </a:endParaRP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5" y="549757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155575" y="3282804"/>
            <a:ext cx="1920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Sensor</a:t>
            </a:r>
            <a:r>
              <a:rPr lang="fr-FR" sz="2400" b="1" i="1" dirty="0" smtClean="0"/>
              <a:t> Fusion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pic>
        <p:nvPicPr>
          <p:cNvPr id="8194" name="Picture 2" descr="C:\Users\qde\Desktop\Kalman-FalseDataInjection\Presentations\FlatIcons\fus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438" y="3920037"/>
            <a:ext cx="1095727" cy="1095727"/>
          </a:xfrm>
          <a:prstGeom prst="rect">
            <a:avLst/>
          </a:prstGeom>
          <a:noFill/>
        </p:spPr>
      </p:pic>
      <p:pic>
        <p:nvPicPr>
          <p:cNvPr id="3074" name="Picture 2" descr="C:\Users\qde\Desktop\Kalman-FalseDataInjection\Presentations\Equations\HJa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06198" y="1164798"/>
            <a:ext cx="2233641" cy="1816100"/>
          </a:xfrm>
          <a:prstGeom prst="rect">
            <a:avLst/>
          </a:prstGeom>
          <a:noFill/>
        </p:spPr>
      </p:pic>
      <p:pic>
        <p:nvPicPr>
          <p:cNvPr id="3075" name="Picture 3" descr="C:\Users\qde\Desktop\Kalman-FalseDataInjection\Presentations\Equations\zk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51853" y="195031"/>
            <a:ext cx="1183705" cy="3568170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1321551" y="1241851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/>
              <a:t>Et si plusieurs radars observent notre système ?</a:t>
            </a:r>
            <a:endParaRPr lang="fr-FR" sz="2400" i="1" dirty="0"/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661170" flipH="1" flipV="1">
            <a:off x="1475942" y="2302000"/>
            <a:ext cx="1959891" cy="1352741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3406040" y="2978371"/>
            <a:ext cx="3298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Amélioration de la  précision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Mauvaises mesures compensées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Réaction en cas de panne</a:t>
            </a:r>
          </a:p>
        </p:txBody>
      </p:sp>
      <p:cxnSp>
        <p:nvCxnSpPr>
          <p:cNvPr id="21" name="Straight Connector 13"/>
          <p:cNvCxnSpPr/>
          <p:nvPr/>
        </p:nvCxnSpPr>
        <p:spPr>
          <a:xfrm>
            <a:off x="7207250" y="352596"/>
            <a:ext cx="0" cy="6191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582401" y="352596"/>
            <a:ext cx="22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Concrètement :</a:t>
            </a:r>
          </a:p>
        </p:txBody>
      </p:sp>
      <p:cxnSp>
        <p:nvCxnSpPr>
          <p:cNvPr id="23" name="Straight Connector 13"/>
          <p:cNvCxnSpPr/>
          <p:nvPr/>
        </p:nvCxnSpPr>
        <p:spPr>
          <a:xfrm flipH="1">
            <a:off x="7813362" y="4167361"/>
            <a:ext cx="3898399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qde\Desktop\Kalman-FalseDataInjection\Presentations\FlatIcons\warning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82401" y="4794360"/>
            <a:ext cx="1525588" cy="1525588"/>
          </a:xfrm>
          <a:prstGeom prst="rect">
            <a:avLst/>
          </a:prstGeom>
          <a:noFill/>
        </p:spPr>
      </p:pic>
      <p:sp>
        <p:nvSpPr>
          <p:cNvPr id="25" name="ZoneTexte 24"/>
          <p:cNvSpPr txBox="1"/>
          <p:nvPr/>
        </p:nvSpPr>
        <p:spPr>
          <a:xfrm>
            <a:off x="9107989" y="5128239"/>
            <a:ext cx="2389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Même fréquence</a:t>
            </a:r>
          </a:p>
          <a:p>
            <a:pPr algn="ctr"/>
            <a:r>
              <a:rPr lang="fr-FR" sz="2400" b="1" dirty="0" smtClean="0"/>
              <a:t> de mesure</a:t>
            </a:r>
          </a:p>
        </p:txBody>
      </p:sp>
      <p:pic>
        <p:nvPicPr>
          <p:cNvPr id="27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729954" y="545380"/>
            <a:ext cx="268881" cy="268881"/>
          </a:xfrm>
          <a:prstGeom prst="rect">
            <a:avLst/>
          </a:prstGeom>
          <a:noFill/>
        </p:spPr>
      </p:pic>
      <p:pic>
        <p:nvPicPr>
          <p:cNvPr id="28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736628" y="1587239"/>
            <a:ext cx="268881" cy="268881"/>
          </a:xfrm>
          <a:prstGeom prst="rect">
            <a:avLst/>
          </a:prstGeom>
          <a:noFill/>
        </p:spPr>
      </p:pic>
      <p:pic>
        <p:nvPicPr>
          <p:cNvPr id="29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740132" y="3148363"/>
            <a:ext cx="268881" cy="268881"/>
          </a:xfrm>
          <a:prstGeom prst="rect">
            <a:avLst/>
          </a:prstGeom>
          <a:noFill/>
        </p:spPr>
      </p:pic>
      <p:cxnSp>
        <p:nvCxnSpPr>
          <p:cNvPr id="30" name="Straight Connector 13"/>
          <p:cNvCxnSpPr/>
          <p:nvPr/>
        </p:nvCxnSpPr>
        <p:spPr>
          <a:xfrm flipH="1">
            <a:off x="11751852" y="1241851"/>
            <a:ext cx="250487" cy="0"/>
          </a:xfrm>
          <a:prstGeom prst="line">
            <a:avLst/>
          </a:prstGeom>
          <a:ln w="50800">
            <a:solidFill>
              <a:srgbClr val="00FE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3"/>
          <p:cNvCxnSpPr/>
          <p:nvPr/>
        </p:nvCxnSpPr>
        <p:spPr>
          <a:xfrm flipH="1">
            <a:off x="11751852" y="2262639"/>
            <a:ext cx="250487" cy="0"/>
          </a:xfrm>
          <a:prstGeom prst="line">
            <a:avLst/>
          </a:prstGeom>
          <a:ln w="50800">
            <a:solidFill>
              <a:srgbClr val="00FE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3"/>
          <p:cNvCxnSpPr/>
          <p:nvPr/>
        </p:nvCxnSpPr>
        <p:spPr>
          <a:xfrm flipH="1">
            <a:off x="11753480" y="2809946"/>
            <a:ext cx="250487" cy="0"/>
          </a:xfrm>
          <a:prstGeom prst="line">
            <a:avLst/>
          </a:prstGeom>
          <a:ln w="50800">
            <a:solidFill>
              <a:srgbClr val="00FE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1879803" y="65491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FE73"/>
                </a:solidFill>
              </a:rPr>
              <a:t>1</a:t>
            </a:r>
            <a:endParaRPr lang="fr-FR" sz="1400" dirty="0">
              <a:solidFill>
                <a:srgbClr val="00FE73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1870994" y="172502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FE73"/>
                </a:solidFill>
              </a:rPr>
              <a:t>2</a:t>
            </a:r>
            <a:endParaRPr lang="fr-FR" sz="1400" dirty="0">
              <a:solidFill>
                <a:srgbClr val="00FE73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11879803" y="3282804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FE73"/>
                </a:solidFill>
              </a:rPr>
              <a:t>n</a:t>
            </a:r>
            <a:endParaRPr lang="fr-FR" sz="1400" dirty="0">
              <a:solidFill>
                <a:srgbClr val="00FE73"/>
              </a:solidFill>
            </a:endParaRP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5" y="549757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155575" y="3282804"/>
            <a:ext cx="200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Test sur le tag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1321551" y="1241851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/>
              <a:t>Et si nos radars ont des fréquences de mesure différentes?</a:t>
            </a:r>
            <a:endParaRPr lang="fr-FR" sz="24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3406040" y="2978371"/>
            <a:ext cx="33418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H adéquat à sélectionner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Unité de temps changeante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F et Q à recalculer</a:t>
            </a:r>
          </a:p>
        </p:txBody>
      </p:sp>
      <p:pic>
        <p:nvPicPr>
          <p:cNvPr id="4098" name="Picture 2" descr="C:\Users\qde\Desktop\Kalman-FalseDataInjection\Presentations\FlatIcons\price-ta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508" y="3763201"/>
            <a:ext cx="1417637" cy="1417637"/>
          </a:xfrm>
          <a:prstGeom prst="rect">
            <a:avLst/>
          </a:prstGeom>
          <a:noFill/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661170" flipH="1" flipV="1">
            <a:off x="1475942" y="2302000"/>
            <a:ext cx="1959891" cy="1352741"/>
          </a:xfrm>
          <a:prstGeom prst="rect">
            <a:avLst/>
          </a:prstGeom>
        </p:spPr>
      </p:pic>
      <p:sp>
        <p:nvSpPr>
          <p:cNvPr id="39" name="Espace réservé du numéro de diapositive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5" y="549757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155575" y="3282804"/>
            <a:ext cx="200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Test sur le tag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1321551" y="1241851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/>
              <a:t>Et si nos radars ont des fréquences de mesure différentes?</a:t>
            </a:r>
            <a:endParaRPr lang="fr-FR" sz="24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3406040" y="2978371"/>
            <a:ext cx="33418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H adéquat à sélectionner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Unité de temps changeante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F et Q à recalculer</a:t>
            </a:r>
          </a:p>
        </p:txBody>
      </p:sp>
      <p:pic>
        <p:nvPicPr>
          <p:cNvPr id="4098" name="Picture 2" descr="C:\Users\qde\Desktop\Kalman-FalseDataInjection\Presentations\FlatIcons\price-ta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508" y="3763201"/>
            <a:ext cx="1417637" cy="1417637"/>
          </a:xfrm>
          <a:prstGeom prst="rect">
            <a:avLst/>
          </a:prstGeom>
          <a:noFill/>
        </p:spPr>
      </p:pic>
      <p:cxnSp>
        <p:nvCxnSpPr>
          <p:cNvPr id="24" name="Straight Connector 13"/>
          <p:cNvCxnSpPr/>
          <p:nvPr/>
        </p:nvCxnSpPr>
        <p:spPr>
          <a:xfrm>
            <a:off x="6976533" y="352596"/>
            <a:ext cx="0" cy="6191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C:\Users\qde\Desktop\Kalman-FalseDataInjection\Presentations\Equations\Hperio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65794" y="352596"/>
            <a:ext cx="1829858" cy="2669519"/>
          </a:xfrm>
          <a:prstGeom prst="rect">
            <a:avLst/>
          </a:prstGeom>
          <a:noFill/>
        </p:spPr>
      </p:pic>
      <p:sp>
        <p:nvSpPr>
          <p:cNvPr id="28" name="ZoneTexte 27"/>
          <p:cNvSpPr txBox="1"/>
          <p:nvPr/>
        </p:nvSpPr>
        <p:spPr>
          <a:xfrm>
            <a:off x="7361780" y="290217"/>
            <a:ext cx="22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Concrètement :</a:t>
            </a:r>
          </a:p>
        </p:txBody>
      </p:sp>
      <p:pic>
        <p:nvPicPr>
          <p:cNvPr id="2051" name="Picture 3" descr="C:\Users\qde\Desktop\Kalman-FalseDataInjection\Presentations\Equations\h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712402" y="3655555"/>
            <a:ext cx="1993878" cy="758129"/>
          </a:xfrm>
          <a:prstGeom prst="rect">
            <a:avLst/>
          </a:prstGeom>
          <a:noFill/>
        </p:spPr>
      </p:pic>
      <p:pic>
        <p:nvPicPr>
          <p:cNvPr id="2052" name="Picture 4" descr="C:\Users\qde\Desktop\Kalman-FalseDataInjection\Presentations\Equations\h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97617" y="3655555"/>
            <a:ext cx="2093663" cy="796070"/>
          </a:xfrm>
          <a:prstGeom prst="rect">
            <a:avLst/>
          </a:prstGeom>
          <a:noFill/>
        </p:spPr>
      </p:pic>
      <p:sp>
        <p:nvSpPr>
          <p:cNvPr id="36" name="ZoneTexte 35"/>
          <p:cNvSpPr txBox="1"/>
          <p:nvPr/>
        </p:nvSpPr>
        <p:spPr>
          <a:xfrm>
            <a:off x="7326778" y="975931"/>
            <a:ext cx="262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Pour le radar </a:t>
            </a:r>
            <a:r>
              <a:rPr lang="fr-FR" sz="2400" dirty="0" err="1" smtClean="0"/>
              <a:t>n°k</a:t>
            </a:r>
            <a:endParaRPr lang="fr-FR" sz="2400" dirty="0" smtClean="0"/>
          </a:p>
        </p:txBody>
      </p:sp>
      <p:sp>
        <p:nvSpPr>
          <p:cNvPr id="37" name="ZoneTexte 36"/>
          <p:cNvSpPr txBox="1"/>
          <p:nvPr/>
        </p:nvSpPr>
        <p:spPr>
          <a:xfrm>
            <a:off x="7089946" y="3234339"/>
            <a:ext cx="2622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smtClean="0"/>
              <a:t>Exemple pour 2 radars :</a:t>
            </a:r>
          </a:p>
        </p:txBody>
      </p:sp>
      <p:pic>
        <p:nvPicPr>
          <p:cNvPr id="3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661170" flipH="1" flipV="1">
            <a:off x="1475942" y="2302000"/>
            <a:ext cx="1959891" cy="1352741"/>
          </a:xfrm>
          <a:prstGeom prst="rect">
            <a:avLst/>
          </a:prstGeom>
        </p:spPr>
      </p:pic>
      <p:pic>
        <p:nvPicPr>
          <p:cNvPr id="27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522633" y="4917363"/>
            <a:ext cx="685800" cy="685800"/>
          </a:xfrm>
          <a:prstGeom prst="rect">
            <a:avLst/>
          </a:prstGeom>
          <a:noFill/>
        </p:spPr>
      </p:pic>
      <p:pic>
        <p:nvPicPr>
          <p:cNvPr id="29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026602" y="5977048"/>
            <a:ext cx="685800" cy="685800"/>
          </a:xfrm>
          <a:prstGeom prst="rect">
            <a:avLst/>
          </a:prstGeom>
          <a:noFill/>
        </p:spPr>
      </p:pic>
      <p:pic>
        <p:nvPicPr>
          <p:cNvPr id="30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585525" y="4526913"/>
            <a:ext cx="780900" cy="780900"/>
          </a:xfrm>
          <a:prstGeom prst="rect">
            <a:avLst/>
          </a:prstGeom>
          <a:noFill/>
        </p:spPr>
      </p:pic>
      <p:pic>
        <p:nvPicPr>
          <p:cNvPr id="3074" name="Picture 2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10"/>
          <a:srcRect l="22993" t="65972" r="21232"/>
          <a:stretch>
            <a:fillRect/>
          </a:stretch>
        </p:blipFill>
        <p:spPr bwMode="auto">
          <a:xfrm rot="15877670">
            <a:off x="7834957" y="4706263"/>
            <a:ext cx="1555768" cy="949152"/>
          </a:xfrm>
          <a:prstGeom prst="rect">
            <a:avLst/>
          </a:prstGeom>
          <a:noFill/>
        </p:spPr>
      </p:pic>
      <p:pic>
        <p:nvPicPr>
          <p:cNvPr id="31" name="Picture 2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10"/>
          <a:srcRect l="22993" t="65972" r="21232"/>
          <a:stretch>
            <a:fillRect/>
          </a:stretch>
        </p:blipFill>
        <p:spPr bwMode="auto">
          <a:xfrm rot="13057328">
            <a:off x="9058716" y="5218296"/>
            <a:ext cx="1555768" cy="949152"/>
          </a:xfrm>
          <a:prstGeom prst="rect">
            <a:avLst/>
          </a:prstGeom>
          <a:noFill/>
        </p:spPr>
      </p:pic>
      <p:sp>
        <p:nvSpPr>
          <p:cNvPr id="33" name="Espace réservé du numéro de diapositive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5" y="549757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155575" y="3282804"/>
            <a:ext cx="200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Test sur le tag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1321551" y="1241851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/>
              <a:t>Et si nos radars ont des fréquences de mesure différentes?</a:t>
            </a:r>
            <a:endParaRPr lang="fr-FR" sz="24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3406040" y="2978371"/>
            <a:ext cx="33418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H adéquat à sélectionner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Unité de temps changeante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F et Q à recalculer</a:t>
            </a:r>
          </a:p>
        </p:txBody>
      </p:sp>
      <p:pic>
        <p:nvPicPr>
          <p:cNvPr id="4098" name="Picture 2" descr="C:\Users\qde\Desktop\Kalman-FalseDataInjection\Presentations\FlatIcons\price-ta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508" y="3763201"/>
            <a:ext cx="1417637" cy="1417637"/>
          </a:xfrm>
          <a:prstGeom prst="rect">
            <a:avLst/>
          </a:prstGeom>
          <a:noFill/>
        </p:spPr>
      </p:pic>
      <p:cxnSp>
        <p:nvCxnSpPr>
          <p:cNvPr id="24" name="Straight Connector 13"/>
          <p:cNvCxnSpPr/>
          <p:nvPr/>
        </p:nvCxnSpPr>
        <p:spPr>
          <a:xfrm>
            <a:off x="6976533" y="352596"/>
            <a:ext cx="0" cy="6191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C:\Users\qde\Desktop\Kalman-FalseDataInjection\Presentations\Equations\Hperio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65794" y="352596"/>
            <a:ext cx="1829858" cy="2669519"/>
          </a:xfrm>
          <a:prstGeom prst="rect">
            <a:avLst/>
          </a:prstGeom>
          <a:noFill/>
        </p:spPr>
      </p:pic>
      <p:pic>
        <p:nvPicPr>
          <p:cNvPr id="26" name="Picture 2" descr="C:\Users\qde\Desktop\Kalman-FalseDataInjection\Presentations\Equations\phiCA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89021" y="3883655"/>
            <a:ext cx="2911147" cy="1047452"/>
          </a:xfrm>
          <a:prstGeom prst="rect">
            <a:avLst/>
          </a:prstGeom>
          <a:noFill/>
        </p:spPr>
      </p:pic>
      <p:sp>
        <p:nvSpPr>
          <p:cNvPr id="28" name="ZoneTexte 27"/>
          <p:cNvSpPr txBox="1"/>
          <p:nvPr/>
        </p:nvSpPr>
        <p:spPr>
          <a:xfrm>
            <a:off x="7361780" y="290217"/>
            <a:ext cx="22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Concrètement :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7197617" y="4666574"/>
            <a:ext cx="1526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Calcul à réitérer</a:t>
            </a:r>
          </a:p>
        </p:txBody>
      </p:sp>
      <p:pic>
        <p:nvPicPr>
          <p:cNvPr id="23" name="Picture 3" descr="C:\Users\qde\Desktop\Kalman-FalseDataInjection\Presentations\Equations\qbloc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27280" y="5218794"/>
            <a:ext cx="2751617" cy="1122420"/>
          </a:xfrm>
          <a:prstGeom prst="rect">
            <a:avLst/>
          </a:prstGeom>
          <a:noFill/>
        </p:spPr>
      </p:pic>
      <p:cxnSp>
        <p:nvCxnSpPr>
          <p:cNvPr id="25" name="Straight Connector 13"/>
          <p:cNvCxnSpPr/>
          <p:nvPr/>
        </p:nvCxnSpPr>
        <p:spPr>
          <a:xfrm flipH="1">
            <a:off x="7753928" y="3509925"/>
            <a:ext cx="3898399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7326778" y="975931"/>
            <a:ext cx="262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Pour le radar </a:t>
            </a:r>
            <a:r>
              <a:rPr lang="fr-FR" sz="2400" dirty="0" err="1" smtClean="0"/>
              <a:t>n°k</a:t>
            </a:r>
            <a:endParaRPr lang="fr-FR" sz="2400" dirty="0" smtClean="0"/>
          </a:p>
        </p:txBody>
      </p:sp>
      <p:pic>
        <p:nvPicPr>
          <p:cNvPr id="3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661170" flipH="1" flipV="1">
            <a:off x="1475942" y="2302000"/>
            <a:ext cx="1959891" cy="1352741"/>
          </a:xfrm>
          <a:prstGeom prst="rect">
            <a:avLst/>
          </a:prstGeom>
        </p:spPr>
      </p:pic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414291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Récapitulatif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875598"/>
            <a:ext cx="6312264" cy="732110"/>
            <a:chOff x="-435429" y="-397668"/>
            <a:chExt cx="7010278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8" y="-245268"/>
              <a:ext cx="6857877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700" y="1267252"/>
            <a:ext cx="780900" cy="780900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7483027" y="514266"/>
            <a:ext cx="3709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RADARS : 3 configurations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67569" y="1438070"/>
            <a:ext cx="4333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ESTIMATION : 4 modèles + IMM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722037" y="2448551"/>
            <a:ext cx="329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Accélération constante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22037" y="3075086"/>
            <a:ext cx="329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Vitesse constante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22037" y="3727017"/>
            <a:ext cx="329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Rotation constante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722036" y="4404349"/>
            <a:ext cx="387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Accélération de la poussée</a:t>
            </a:r>
          </a:p>
        </p:txBody>
      </p:sp>
      <p:cxnSp>
        <p:nvCxnSpPr>
          <p:cNvPr id="19" name="Straight Connector 13"/>
          <p:cNvCxnSpPr/>
          <p:nvPr/>
        </p:nvCxnSpPr>
        <p:spPr>
          <a:xfrm>
            <a:off x="6172200" y="195031"/>
            <a:ext cx="0" cy="6191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5146743" y="2317550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5175318" y="2375953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5149917" y="2974348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5178492" y="3032751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5138276" y="3633876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5166851" y="3692279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126635" y="4298737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5155210" y="4357140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TA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6914274" y="1735630"/>
            <a:ext cx="329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1 Radar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914274" y="2428670"/>
            <a:ext cx="4844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 </a:t>
            </a:r>
          </a:p>
          <a:p>
            <a:r>
              <a:rPr lang="fr-FR" sz="2200" b="1" dirty="0" smtClean="0"/>
              <a:t>- Fréquences de mesure identiques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6915781" y="4263537"/>
            <a:ext cx="4584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</a:t>
            </a:r>
          </a:p>
          <a:p>
            <a:r>
              <a:rPr lang="fr-FR" sz="2200" b="1" dirty="0" smtClean="0"/>
              <a:t>- Fréquences de mesure différentes</a:t>
            </a:r>
          </a:p>
        </p:txBody>
      </p:sp>
      <p:pic>
        <p:nvPicPr>
          <p:cNvPr id="32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98711" y="338970"/>
            <a:ext cx="822377" cy="822377"/>
          </a:xfrm>
          <a:prstGeom prst="rect">
            <a:avLst/>
          </a:prstGeom>
          <a:noFill/>
        </p:spPr>
      </p:pic>
      <p:pic>
        <p:nvPicPr>
          <p:cNvPr id="31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2976" y="1786107"/>
            <a:ext cx="411188" cy="411188"/>
          </a:xfrm>
          <a:prstGeom prst="rect">
            <a:avLst/>
          </a:prstGeom>
          <a:noFill/>
        </p:spPr>
      </p:pic>
      <p:pic>
        <p:nvPicPr>
          <p:cNvPr id="33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91833" y="2397275"/>
            <a:ext cx="411188" cy="411188"/>
          </a:xfrm>
          <a:prstGeom prst="rect">
            <a:avLst/>
          </a:prstGeom>
          <a:noFill/>
        </p:spPr>
      </p:pic>
      <p:pic>
        <p:nvPicPr>
          <p:cNvPr id="34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7427" y="2544466"/>
            <a:ext cx="411188" cy="411188"/>
          </a:xfrm>
          <a:prstGeom prst="rect">
            <a:avLst/>
          </a:prstGeom>
          <a:noFill/>
        </p:spPr>
      </p:pic>
      <p:pic>
        <p:nvPicPr>
          <p:cNvPr id="35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91833" y="4216340"/>
            <a:ext cx="411188" cy="411188"/>
          </a:xfrm>
          <a:prstGeom prst="rect">
            <a:avLst/>
          </a:prstGeom>
          <a:noFill/>
        </p:spPr>
      </p:pic>
      <p:pic>
        <p:nvPicPr>
          <p:cNvPr id="36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7427" y="4363531"/>
            <a:ext cx="411188" cy="411188"/>
          </a:xfrm>
          <a:prstGeom prst="rect">
            <a:avLst/>
          </a:prstGeom>
          <a:noFill/>
        </p:spPr>
      </p:pic>
      <p:pic>
        <p:nvPicPr>
          <p:cNvPr id="37" name="Picture 2" descr="C:\Users\qde\Desktop\Kalman-FalseDataInjection\Presentations\FlatIcons\price-ta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03862" y="4635670"/>
            <a:ext cx="387130" cy="387130"/>
          </a:xfrm>
          <a:prstGeom prst="rect">
            <a:avLst/>
          </a:prstGeom>
          <a:noFill/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 flipH="1">
            <a:off x="6308165" y="3144917"/>
            <a:ext cx="1156530" cy="778005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7275433" y="3550264"/>
            <a:ext cx="4239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Concaténation des matrices de mesure</a:t>
            </a:r>
          </a:p>
        </p:txBody>
      </p:sp>
      <p:pic>
        <p:nvPicPr>
          <p:cNvPr id="41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 flipH="1">
            <a:off x="6308165" y="5212063"/>
            <a:ext cx="1156530" cy="778005"/>
          </a:xfrm>
          <a:prstGeom prst="rect">
            <a:avLst/>
          </a:prstGeom>
        </p:spPr>
      </p:pic>
      <p:sp>
        <p:nvSpPr>
          <p:cNvPr id="42" name="ZoneTexte 41"/>
          <p:cNvSpPr txBox="1"/>
          <p:nvPr/>
        </p:nvSpPr>
        <p:spPr>
          <a:xfrm>
            <a:off x="7275433" y="5515202"/>
            <a:ext cx="4638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Choix de la matrice de mesure associée au radar d’où provient la mesure </a:t>
            </a:r>
          </a:p>
        </p:txBody>
      </p:sp>
      <p:grpSp>
        <p:nvGrpSpPr>
          <p:cNvPr id="97" name="Groupe 60"/>
          <p:cNvGrpSpPr/>
          <p:nvPr/>
        </p:nvGrpSpPr>
        <p:grpSpPr>
          <a:xfrm>
            <a:off x="2415643" y="5094534"/>
            <a:ext cx="806977" cy="497708"/>
            <a:chOff x="358775" y="3232149"/>
            <a:chExt cx="1781175" cy="1098551"/>
          </a:xfrm>
        </p:grpSpPr>
        <p:sp>
          <p:nvSpPr>
            <p:cNvPr id="98" name="Ellipse 97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Ellipse 98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Ellipse 100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3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104" name="Groupe 60"/>
          <p:cNvGrpSpPr/>
          <p:nvPr/>
        </p:nvGrpSpPr>
        <p:grpSpPr>
          <a:xfrm>
            <a:off x="3340072" y="5094534"/>
            <a:ext cx="806977" cy="497708"/>
            <a:chOff x="358775" y="3232149"/>
            <a:chExt cx="1781175" cy="1098551"/>
          </a:xfrm>
        </p:grpSpPr>
        <p:sp>
          <p:nvSpPr>
            <p:cNvPr id="105" name="Ellipse 104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" name="Ellipse 105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Ellipse 107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9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110" name="Groupe 60"/>
          <p:cNvGrpSpPr/>
          <p:nvPr/>
        </p:nvGrpSpPr>
        <p:grpSpPr>
          <a:xfrm>
            <a:off x="4722352" y="5094534"/>
            <a:ext cx="806977" cy="497708"/>
            <a:chOff x="358775" y="3232149"/>
            <a:chExt cx="1781175" cy="1098551"/>
          </a:xfrm>
        </p:grpSpPr>
        <p:sp>
          <p:nvSpPr>
            <p:cNvPr id="111" name="Ellipse 110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Ellipse 111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Ellipse 113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5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sp>
        <p:nvSpPr>
          <p:cNvPr id="116" name="ZoneTexte 115"/>
          <p:cNvSpPr txBox="1"/>
          <p:nvPr/>
        </p:nvSpPr>
        <p:spPr>
          <a:xfrm>
            <a:off x="722036" y="5069761"/>
            <a:ext cx="387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IMM</a:t>
            </a:r>
          </a:p>
        </p:txBody>
      </p:sp>
      <p:sp>
        <p:nvSpPr>
          <p:cNvPr id="117" name="Ellipse 116"/>
          <p:cNvSpPr/>
          <p:nvPr/>
        </p:nvSpPr>
        <p:spPr>
          <a:xfrm>
            <a:off x="4217558" y="5336328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4414406" y="5336328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4604905" y="5336328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space réservé du numéro de diapositive 1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/>
          <p:cNvGrpSpPr/>
          <p:nvPr/>
        </p:nvGrpSpPr>
        <p:grpSpPr>
          <a:xfrm>
            <a:off x="58605" y="1828824"/>
            <a:ext cx="4931016" cy="3504200"/>
            <a:chOff x="58605" y="1828824"/>
            <a:chExt cx="4931016" cy="3504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8605" y="1828824"/>
              <a:ext cx="4931016" cy="35042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67507" y="2599267"/>
              <a:ext cx="629960" cy="270933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33450" y="4208589"/>
              <a:ext cx="1162302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09600" y="2974975"/>
              <a:ext cx="1098549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08300" y="3168650"/>
              <a:ext cx="2074971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3450" y="4018088"/>
              <a:ext cx="71120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7507" y="3450167"/>
              <a:ext cx="629960" cy="270933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69620" y="3818063"/>
              <a:ext cx="938529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69305" y="3818063"/>
              <a:ext cx="1390175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9" name="Rectangle 28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35" name="Ellipse 34"/>
          <p:cNvSpPr/>
          <p:nvPr/>
        </p:nvSpPr>
        <p:spPr>
          <a:xfrm>
            <a:off x="7295177" y="1481729"/>
            <a:ext cx="1495076" cy="149507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9442148" y="1481729"/>
            <a:ext cx="1495076" cy="1495076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10091772" y="847655"/>
            <a:ext cx="1962289" cy="45598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3" name="Groupe 42"/>
          <p:cNvGrpSpPr/>
          <p:nvPr/>
        </p:nvGrpSpPr>
        <p:grpSpPr>
          <a:xfrm>
            <a:off x="6245657" y="28700"/>
            <a:ext cx="6199482" cy="4100514"/>
            <a:chOff x="6245657" y="28700"/>
            <a:chExt cx="6199482" cy="41005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40" name="Ellipse 39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5" name="Group 11"/>
          <p:cNvGrpSpPr/>
          <p:nvPr/>
        </p:nvGrpSpPr>
        <p:grpSpPr>
          <a:xfrm>
            <a:off x="-925316" y="290953"/>
            <a:ext cx="5480526" cy="1012690"/>
            <a:chOff x="-435429" y="-397668"/>
            <a:chExt cx="7075714" cy="1618343"/>
          </a:xfrm>
        </p:grpSpPr>
        <p:sp>
          <p:nvSpPr>
            <p:cNvPr id="46" name="Rectangle 45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itle 1"/>
          <p:cNvSpPr txBox="1">
            <a:spLocks/>
          </p:cNvSpPr>
          <p:nvPr/>
        </p:nvSpPr>
        <p:spPr>
          <a:xfrm>
            <a:off x="101603" y="153321"/>
            <a:ext cx="42587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Étapes du filtrage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9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9522" y="386318"/>
            <a:ext cx="758600" cy="758598"/>
          </a:xfrm>
          <a:prstGeom prst="rect">
            <a:avLst/>
          </a:prstGeom>
        </p:spPr>
      </p:pic>
      <p:sp>
        <p:nvSpPr>
          <p:cNvPr id="50" name="Espace réservé du numéro de diapositive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3132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3637680" y="2272212"/>
            <a:ext cx="4781439" cy="262393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6532614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Détecteurs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d’anomalies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629192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9729" y="245833"/>
            <a:ext cx="737129" cy="737129"/>
          </a:xfrm>
          <a:prstGeom prst="rect">
            <a:avLst/>
          </a:prstGeom>
          <a:noFill/>
        </p:spPr>
      </p:pic>
      <p:sp>
        <p:nvSpPr>
          <p:cNvPr id="23" name="TextBox 18"/>
          <p:cNvSpPr txBox="1"/>
          <p:nvPr/>
        </p:nvSpPr>
        <p:spPr>
          <a:xfrm>
            <a:off x="3637680" y="2387123"/>
            <a:ext cx="478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Choix</a:t>
            </a:r>
            <a:r>
              <a:rPr lang="en-US" sz="2400" dirty="0" smtClean="0"/>
              <a:t> du </a:t>
            </a:r>
            <a:r>
              <a:rPr lang="en-US" sz="2400" b="1" dirty="0" err="1" smtClean="0"/>
              <a:t>taux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d’acceptation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d’erreur</a:t>
            </a:r>
            <a:endParaRPr lang="en-US" sz="2400" b="1" dirty="0" smtClean="0"/>
          </a:p>
        </p:txBody>
      </p:sp>
      <p:sp>
        <p:nvSpPr>
          <p:cNvPr id="27" name="TextBox 18"/>
          <p:cNvSpPr txBox="1"/>
          <p:nvPr/>
        </p:nvSpPr>
        <p:spPr>
          <a:xfrm>
            <a:off x="4069480" y="3010816"/>
            <a:ext cx="39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Calcul</a:t>
            </a:r>
            <a:r>
              <a:rPr lang="en-US" sz="2400" dirty="0" smtClean="0"/>
              <a:t> du </a:t>
            </a:r>
            <a:r>
              <a:rPr lang="en-US" sz="2400" b="1" dirty="0" err="1" smtClean="0"/>
              <a:t>seuil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associé</a:t>
            </a:r>
            <a:endParaRPr lang="en-US" sz="2400" b="1" dirty="0" smtClean="0"/>
          </a:p>
        </p:txBody>
      </p:sp>
      <p:sp>
        <p:nvSpPr>
          <p:cNvPr id="33" name="TextBox 18"/>
          <p:cNvSpPr txBox="1"/>
          <p:nvPr/>
        </p:nvSpPr>
        <p:spPr>
          <a:xfrm>
            <a:off x="4069480" y="3657316"/>
            <a:ext cx="39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Calcul</a:t>
            </a:r>
            <a:r>
              <a:rPr lang="en-US" sz="2400" dirty="0" smtClean="0"/>
              <a:t> de la </a:t>
            </a:r>
            <a:r>
              <a:rPr lang="en-US" sz="2400" b="1" dirty="0" err="1" smtClean="0"/>
              <a:t>quantité</a:t>
            </a:r>
            <a:r>
              <a:rPr lang="en-US" sz="2400" b="1" dirty="0" smtClean="0"/>
              <a:t> de test</a:t>
            </a:r>
          </a:p>
        </p:txBody>
      </p:sp>
      <p:sp>
        <p:nvSpPr>
          <p:cNvPr id="34" name="TextBox 18"/>
          <p:cNvSpPr txBox="1"/>
          <p:nvPr/>
        </p:nvSpPr>
        <p:spPr>
          <a:xfrm>
            <a:off x="4202604" y="4201415"/>
            <a:ext cx="39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Comparaison</a:t>
            </a:r>
            <a:r>
              <a:rPr lang="en-US" sz="2400" b="1" dirty="0" smtClean="0"/>
              <a:t> au </a:t>
            </a:r>
            <a:r>
              <a:rPr lang="en-US" sz="2400" b="1" dirty="0" err="1" smtClean="0"/>
              <a:t>seuil</a:t>
            </a:r>
            <a:endParaRPr lang="en-US" sz="2400" b="1" dirty="0" smtClean="0"/>
          </a:p>
        </p:txBody>
      </p:sp>
      <p:sp>
        <p:nvSpPr>
          <p:cNvPr id="35" name="TextBox 18"/>
          <p:cNvSpPr txBox="1"/>
          <p:nvPr/>
        </p:nvSpPr>
        <p:spPr>
          <a:xfrm>
            <a:off x="7789333" y="5904449"/>
            <a:ext cx="355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Validation </a:t>
            </a:r>
            <a:r>
              <a:rPr lang="en-US" sz="2400" b="1" dirty="0" err="1" smtClean="0"/>
              <a:t>ou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refus</a:t>
            </a:r>
            <a:r>
              <a:rPr lang="en-US" sz="2400" b="1" dirty="0" smtClean="0"/>
              <a:t> </a:t>
            </a:r>
          </a:p>
          <a:p>
            <a:pPr algn="ctr"/>
            <a:r>
              <a:rPr lang="en-US" sz="2400" dirty="0" smtClean="0"/>
              <a:t>de la </a:t>
            </a:r>
            <a:r>
              <a:rPr lang="en-US" sz="2400" dirty="0" err="1" smtClean="0"/>
              <a:t>mesure</a:t>
            </a:r>
            <a:endParaRPr lang="en-US" sz="2400" dirty="0" smtClean="0"/>
          </a:p>
        </p:txBody>
      </p:sp>
      <p:pic>
        <p:nvPicPr>
          <p:cNvPr id="46" name="Picture 3" descr="C:\Users\qde\Desktop\Kalman-FalseDataInjection\Presentations\FlatIcons\check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83009" y="5106979"/>
            <a:ext cx="589063" cy="589063"/>
          </a:xfrm>
          <a:prstGeom prst="rect">
            <a:avLst/>
          </a:prstGeom>
          <a:noFill/>
        </p:spPr>
      </p:pic>
      <p:pic>
        <p:nvPicPr>
          <p:cNvPr id="49" name="Picture 2" descr="C:\Users\qde\Desktop\Kalman-FalseDataInjection\Presentations\FlatIcons\cance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30767" y="5105108"/>
            <a:ext cx="589063" cy="589063"/>
          </a:xfrm>
          <a:prstGeom prst="rect">
            <a:avLst/>
          </a:prstGeom>
          <a:noFill/>
        </p:spPr>
      </p:pic>
      <p:grpSp>
        <p:nvGrpSpPr>
          <p:cNvPr id="66" name="Group 4"/>
          <p:cNvGrpSpPr/>
          <p:nvPr/>
        </p:nvGrpSpPr>
        <p:grpSpPr>
          <a:xfrm>
            <a:off x="8758115" y="2267725"/>
            <a:ext cx="6291922" cy="907872"/>
            <a:chOff x="-435429" y="-397668"/>
            <a:chExt cx="7075714" cy="1618343"/>
          </a:xfrm>
        </p:grpSpPr>
        <p:sp>
          <p:nvSpPr>
            <p:cNvPr id="67" name="Rectangle 66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18"/>
          <p:cNvSpPr txBox="1"/>
          <p:nvPr/>
        </p:nvSpPr>
        <p:spPr>
          <a:xfrm>
            <a:off x="147096" y="1429633"/>
            <a:ext cx="3572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Arrivée</a:t>
            </a:r>
            <a:r>
              <a:rPr lang="en-US" sz="2400" dirty="0" smtClean="0"/>
              <a:t> </a:t>
            </a:r>
            <a:r>
              <a:rPr lang="en-US" sz="2400" dirty="0" err="1" smtClean="0"/>
              <a:t>d’une</a:t>
            </a:r>
            <a:r>
              <a:rPr lang="en-US" sz="2400" dirty="0" smtClean="0"/>
              <a:t> </a:t>
            </a:r>
          </a:p>
          <a:p>
            <a:pPr algn="ctr"/>
            <a:r>
              <a:rPr lang="en-US" sz="2400" b="1" dirty="0" smtClean="0"/>
              <a:t>nouvelle </a:t>
            </a:r>
            <a:r>
              <a:rPr lang="en-US" sz="2400" b="1" dirty="0" err="1" smtClean="0"/>
              <a:t>mesure</a:t>
            </a:r>
            <a:endParaRPr lang="en-US" sz="2400" dirty="0" smtClean="0"/>
          </a:p>
        </p:txBody>
      </p:sp>
      <p:pic>
        <p:nvPicPr>
          <p:cNvPr id="72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 flipH="1">
            <a:off x="1152018" y="2532592"/>
            <a:ext cx="2355119" cy="1551940"/>
          </a:xfrm>
          <a:prstGeom prst="rect">
            <a:avLst/>
          </a:prstGeom>
        </p:spPr>
      </p:pic>
      <p:pic>
        <p:nvPicPr>
          <p:cNvPr id="73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1629319" flipH="1" flipV="1">
            <a:off x="8315635" y="3445503"/>
            <a:ext cx="2355119" cy="1403798"/>
          </a:xfrm>
          <a:prstGeom prst="rect">
            <a:avLst/>
          </a:prstGeom>
        </p:spPr>
      </p:pic>
      <p:sp>
        <p:nvSpPr>
          <p:cNvPr id="74" name="Ellipse 73"/>
          <p:cNvSpPr/>
          <p:nvPr/>
        </p:nvSpPr>
        <p:spPr>
          <a:xfrm>
            <a:off x="4001466" y="3785297"/>
            <a:ext cx="211667" cy="21166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/>
          <p:cNvSpPr/>
          <p:nvPr/>
        </p:nvSpPr>
        <p:spPr>
          <a:xfrm>
            <a:off x="9066238" y="1068210"/>
            <a:ext cx="211667" cy="21166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TextBox 18"/>
          <p:cNvSpPr txBox="1"/>
          <p:nvPr/>
        </p:nvSpPr>
        <p:spPr>
          <a:xfrm>
            <a:off x="8857157" y="750149"/>
            <a:ext cx="3572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Plusieurs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stratégies</a:t>
            </a:r>
            <a:r>
              <a:rPr lang="en-US" sz="2400" b="1" dirty="0" smtClean="0"/>
              <a:t> </a:t>
            </a:r>
            <a:r>
              <a:rPr lang="en-US" sz="2400" dirty="0" err="1" smtClean="0"/>
              <a:t>envisageables</a:t>
            </a:r>
            <a:endParaRPr lang="en-US" sz="2400" dirty="0" smtClean="0"/>
          </a:p>
        </p:txBody>
      </p:sp>
      <p:sp>
        <p:nvSpPr>
          <p:cNvPr id="78" name="Ellipse 77"/>
          <p:cNvSpPr/>
          <p:nvPr/>
        </p:nvSpPr>
        <p:spPr>
          <a:xfrm>
            <a:off x="3443302" y="4360501"/>
            <a:ext cx="688937" cy="68893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0022" y="4511690"/>
            <a:ext cx="415498" cy="415498"/>
          </a:xfrm>
          <a:prstGeom prst="rect">
            <a:avLst/>
          </a:prstGeom>
          <a:noFill/>
        </p:spPr>
      </p:pic>
      <p:sp>
        <p:nvSpPr>
          <p:cNvPr id="82" name="Espace réservé du numéro de diapositive 8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6532614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Détecteurs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d’anomalies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2270241" y="5800114"/>
            <a:ext cx="629192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9729" y="245833"/>
            <a:ext cx="737129" cy="737129"/>
          </a:xfrm>
          <a:prstGeom prst="rect">
            <a:avLst/>
          </a:prstGeom>
          <a:noFill/>
        </p:spPr>
      </p:pic>
      <p:sp>
        <p:nvSpPr>
          <p:cNvPr id="64" name="TextBox 18"/>
          <p:cNvSpPr txBox="1"/>
          <p:nvPr/>
        </p:nvSpPr>
        <p:spPr>
          <a:xfrm>
            <a:off x="612773" y="1241851"/>
            <a:ext cx="2678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Calcul</a:t>
            </a:r>
            <a:r>
              <a:rPr lang="en-US" sz="2400" b="1" dirty="0" smtClean="0"/>
              <a:t> du </a:t>
            </a:r>
            <a:r>
              <a:rPr lang="en-US" sz="2400" b="1" dirty="0" err="1" smtClean="0"/>
              <a:t>seuil</a:t>
            </a:r>
            <a:endParaRPr lang="en-US" sz="2400" b="1" dirty="0" smtClean="0"/>
          </a:p>
        </p:txBody>
      </p:sp>
      <p:pic>
        <p:nvPicPr>
          <p:cNvPr id="5122" name="Picture 2" descr="C:\Users\qde\Desktop\Kalman-FalseDataInjection\Presentations\Equations\ta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2773" y="2324963"/>
            <a:ext cx="2487750" cy="443097"/>
          </a:xfrm>
          <a:prstGeom prst="rect">
            <a:avLst/>
          </a:prstGeom>
          <a:noFill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9290" y="3013433"/>
            <a:ext cx="4040878" cy="3240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 descr="C:\Users\qde\Desktop\Kalman-FalseDataInjection\Presentations\Equations\chi2_rep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95284" y="3169801"/>
            <a:ext cx="3522427" cy="2347367"/>
          </a:xfrm>
          <a:prstGeom prst="rect">
            <a:avLst/>
          </a:prstGeom>
          <a:noFill/>
        </p:spPr>
      </p:pic>
      <p:pic>
        <p:nvPicPr>
          <p:cNvPr id="5128" name="Picture 8" descr="C:\Users\qde\Desktop\Kalman-FalseDataInjection\Presentations\Equations\chi2_den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95284" y="232759"/>
            <a:ext cx="3522427" cy="2347367"/>
          </a:xfrm>
          <a:prstGeom prst="rect">
            <a:avLst/>
          </a:prstGeom>
          <a:noFill/>
        </p:spPr>
      </p:pic>
      <p:cxnSp>
        <p:nvCxnSpPr>
          <p:cNvPr id="80" name="Straight Connector 13"/>
          <p:cNvCxnSpPr/>
          <p:nvPr/>
        </p:nvCxnSpPr>
        <p:spPr>
          <a:xfrm>
            <a:off x="3920214" y="1695912"/>
            <a:ext cx="0" cy="309363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18"/>
          <p:cNvSpPr txBox="1"/>
          <p:nvPr/>
        </p:nvSpPr>
        <p:spPr>
          <a:xfrm>
            <a:off x="-482619" y="1899145"/>
            <a:ext cx="267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/>
              <a:t>Taux</a:t>
            </a:r>
            <a:r>
              <a:rPr lang="en-US" i="1" dirty="0" smtClean="0"/>
              <a:t> </a:t>
            </a:r>
            <a:r>
              <a:rPr lang="en-US" i="1" dirty="0" err="1" smtClean="0"/>
              <a:t>d’erreur</a:t>
            </a:r>
            <a:r>
              <a:rPr lang="en-US" i="1" dirty="0" smtClean="0"/>
              <a:t> </a:t>
            </a:r>
            <a:r>
              <a:rPr lang="el-GR" i="1" dirty="0" smtClean="0"/>
              <a:t>τ</a:t>
            </a:r>
            <a:endParaRPr lang="en-US" i="1" dirty="0" smtClean="0"/>
          </a:p>
        </p:txBody>
      </p:sp>
      <p:sp>
        <p:nvSpPr>
          <p:cNvPr id="85" name="TextBox 18"/>
          <p:cNvSpPr txBox="1"/>
          <p:nvPr/>
        </p:nvSpPr>
        <p:spPr>
          <a:xfrm>
            <a:off x="951452" y="2814616"/>
            <a:ext cx="307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avec : q – quantité à tester</a:t>
            </a:r>
          </a:p>
          <a:p>
            <a:r>
              <a:rPr lang="fr-FR" i="1" dirty="0" smtClean="0"/>
              <a:t>           s  – seuil d’acceptation 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61971" y="2268477"/>
            <a:ext cx="2678780" cy="546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TextBox 18"/>
          <p:cNvSpPr txBox="1"/>
          <p:nvPr/>
        </p:nvSpPr>
        <p:spPr>
          <a:xfrm>
            <a:off x="155575" y="3675850"/>
            <a:ext cx="3290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Taux</a:t>
            </a:r>
            <a:r>
              <a:rPr lang="en-US" sz="2400" dirty="0" smtClean="0"/>
              <a:t> </a:t>
            </a:r>
            <a:r>
              <a:rPr lang="en-US" sz="2400" dirty="0" err="1" smtClean="0"/>
              <a:t>connu</a:t>
            </a:r>
            <a:r>
              <a:rPr lang="en-US" sz="2400" dirty="0" smtClean="0"/>
              <a:t> : </a:t>
            </a:r>
            <a:r>
              <a:rPr lang="en-US" sz="2400" b="1" dirty="0" smtClean="0"/>
              <a:t>5%</a:t>
            </a:r>
          </a:p>
          <a:p>
            <a:r>
              <a:rPr lang="en-US" sz="2400" dirty="0" smtClean="0"/>
              <a:t>Distribution </a:t>
            </a:r>
            <a:r>
              <a:rPr lang="en-US" sz="2400" dirty="0" err="1" smtClean="0"/>
              <a:t>connue</a:t>
            </a:r>
            <a:r>
              <a:rPr lang="en-US" sz="2400" dirty="0" smtClean="0"/>
              <a:t> : </a:t>
            </a:r>
            <a:r>
              <a:rPr lang="el-GR" sz="2400" b="1" dirty="0" smtClean="0"/>
              <a:t>Χ</a:t>
            </a:r>
            <a:r>
              <a:rPr lang="fr-FR" sz="2400" b="1" dirty="0" smtClean="0"/>
              <a:t>²</a:t>
            </a:r>
            <a:endParaRPr lang="en-US" sz="2400" b="1" dirty="0" smtClean="0"/>
          </a:p>
        </p:txBody>
      </p:sp>
      <p:pic>
        <p:nvPicPr>
          <p:cNvPr id="8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 flipH="1">
            <a:off x="240115" y="4696110"/>
            <a:ext cx="1156530" cy="778005"/>
          </a:xfrm>
          <a:prstGeom prst="rect">
            <a:avLst/>
          </a:prstGeom>
        </p:spPr>
      </p:pic>
      <p:sp>
        <p:nvSpPr>
          <p:cNvPr id="89" name="TextBox 18"/>
          <p:cNvSpPr txBox="1"/>
          <p:nvPr/>
        </p:nvSpPr>
        <p:spPr>
          <a:xfrm>
            <a:off x="951452" y="4857114"/>
            <a:ext cx="2678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Détermination</a:t>
            </a:r>
            <a:r>
              <a:rPr lang="en-US" sz="2400" b="1" dirty="0" smtClean="0"/>
              <a:t> </a:t>
            </a:r>
          </a:p>
          <a:p>
            <a:pPr algn="ctr"/>
            <a:r>
              <a:rPr lang="en-US" sz="2400" b="1" dirty="0" smtClean="0"/>
              <a:t>du </a:t>
            </a:r>
            <a:r>
              <a:rPr lang="en-US" sz="2400" b="1" dirty="0" err="1" smtClean="0"/>
              <a:t>seuil</a:t>
            </a:r>
            <a:endParaRPr lang="en-US" sz="2400" b="1" dirty="0" smtClean="0"/>
          </a:p>
        </p:txBody>
      </p:sp>
      <p:sp>
        <p:nvSpPr>
          <p:cNvPr id="90" name="TextBox 18"/>
          <p:cNvSpPr txBox="1"/>
          <p:nvPr/>
        </p:nvSpPr>
        <p:spPr>
          <a:xfrm>
            <a:off x="4654550" y="1899145"/>
            <a:ext cx="32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Loi</a:t>
            </a:r>
            <a:r>
              <a:rPr lang="en-US" sz="2400" dirty="0" smtClean="0"/>
              <a:t> </a:t>
            </a:r>
            <a:r>
              <a:rPr lang="en-US" sz="2400" dirty="0" err="1" smtClean="0"/>
              <a:t>statistique</a:t>
            </a:r>
            <a:r>
              <a:rPr lang="en-US" sz="2400" dirty="0" smtClean="0"/>
              <a:t> du </a:t>
            </a:r>
            <a:r>
              <a:rPr lang="el-GR" sz="2400" b="1" dirty="0" smtClean="0"/>
              <a:t>Χ</a:t>
            </a:r>
            <a:r>
              <a:rPr lang="fr-FR" sz="2400" b="1" dirty="0" smtClean="0"/>
              <a:t>²</a:t>
            </a:r>
            <a:endParaRPr lang="en-US" sz="2400" b="1" dirty="0" smtClean="0"/>
          </a:p>
        </p:txBody>
      </p:sp>
      <p:sp>
        <p:nvSpPr>
          <p:cNvPr id="91" name="TextBox 18"/>
          <p:cNvSpPr txBox="1"/>
          <p:nvPr/>
        </p:nvSpPr>
        <p:spPr>
          <a:xfrm>
            <a:off x="8495284" y="2539399"/>
            <a:ext cx="329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Fonction de répartition</a:t>
            </a:r>
            <a:endParaRPr lang="en-US" b="1" i="1" dirty="0" smtClean="0"/>
          </a:p>
        </p:txBody>
      </p:sp>
      <p:sp>
        <p:nvSpPr>
          <p:cNvPr id="92" name="TextBox 18"/>
          <p:cNvSpPr txBox="1"/>
          <p:nvPr/>
        </p:nvSpPr>
        <p:spPr>
          <a:xfrm>
            <a:off x="8600353" y="5516277"/>
            <a:ext cx="329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Fonction de densité</a:t>
            </a:r>
            <a:endParaRPr lang="en-US" b="1" i="1" dirty="0" smtClean="0"/>
          </a:p>
        </p:txBody>
      </p:sp>
      <p:sp>
        <p:nvSpPr>
          <p:cNvPr id="93" name="ZoneTexte 92"/>
          <p:cNvSpPr txBox="1"/>
          <p:nvPr/>
        </p:nvSpPr>
        <p:spPr>
          <a:xfrm>
            <a:off x="9500121" y="6211669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D’après les travaux de </a:t>
            </a:r>
          </a:p>
          <a:p>
            <a:r>
              <a:rPr lang="fr-FR" i="1" dirty="0" smtClean="0"/>
              <a:t>   [BRUMBACK1987]</a:t>
            </a:r>
            <a:endParaRPr lang="fr-FR" i="1" dirty="0"/>
          </a:p>
        </p:txBody>
      </p:sp>
      <p:sp>
        <p:nvSpPr>
          <p:cNvPr id="94" name="Espace réservé du numéro de diapositive 9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6532614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Détecteurs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d’anomalies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737077"/>
            <a:ext cx="629192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9729" y="245833"/>
            <a:ext cx="737129" cy="737129"/>
          </a:xfrm>
          <a:prstGeom prst="rect">
            <a:avLst/>
          </a:prstGeom>
          <a:noFill/>
        </p:spPr>
      </p:pic>
      <p:pic>
        <p:nvPicPr>
          <p:cNvPr id="5123" name="Picture 3" descr="C:\Users\qde\Desktop\Kalman-FalseDataInjection\Presentations\Equations\d_eu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8674" y="2618701"/>
            <a:ext cx="3894253" cy="500407"/>
          </a:xfrm>
          <a:prstGeom prst="rect">
            <a:avLst/>
          </a:prstGeom>
          <a:noFill/>
        </p:spPr>
      </p:pic>
      <p:sp>
        <p:nvSpPr>
          <p:cNvPr id="56" name="TextBox 18"/>
          <p:cNvSpPr txBox="1"/>
          <p:nvPr/>
        </p:nvSpPr>
        <p:spPr>
          <a:xfrm>
            <a:off x="612772" y="1241851"/>
            <a:ext cx="4416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Calcul</a:t>
            </a:r>
            <a:r>
              <a:rPr lang="en-US" sz="2400" b="1" dirty="0" smtClean="0"/>
              <a:t> de la </a:t>
            </a:r>
            <a:r>
              <a:rPr lang="en-US" sz="2400" b="1" dirty="0" err="1" smtClean="0"/>
              <a:t>quantité</a:t>
            </a:r>
            <a:r>
              <a:rPr lang="en-US" sz="2400" b="1" dirty="0" smtClean="0"/>
              <a:t> à tester</a:t>
            </a:r>
          </a:p>
        </p:txBody>
      </p:sp>
      <p:sp>
        <p:nvSpPr>
          <p:cNvPr id="59" name="TextBox 18"/>
          <p:cNvSpPr txBox="1"/>
          <p:nvPr/>
        </p:nvSpPr>
        <p:spPr>
          <a:xfrm>
            <a:off x="612772" y="2150604"/>
            <a:ext cx="287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US" b="1" dirty="0" smtClean="0"/>
              <a:t>Distance </a:t>
            </a:r>
            <a:r>
              <a:rPr lang="en-US" b="1" dirty="0" err="1" smtClean="0"/>
              <a:t>euclidienne</a:t>
            </a:r>
            <a:endParaRPr lang="en-US" b="1" dirty="0" smtClean="0"/>
          </a:p>
        </p:txBody>
      </p:sp>
      <p:cxnSp>
        <p:nvCxnSpPr>
          <p:cNvPr id="61" name="Straight Connector 13"/>
          <p:cNvCxnSpPr/>
          <p:nvPr/>
        </p:nvCxnSpPr>
        <p:spPr>
          <a:xfrm flipH="1">
            <a:off x="918674" y="3344347"/>
            <a:ext cx="3898399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6540" y="124060"/>
            <a:ext cx="4546028" cy="1823273"/>
          </a:xfrm>
          <a:prstGeom prst="rect">
            <a:avLst/>
          </a:prstGeom>
        </p:spPr>
      </p:pic>
      <p:pic>
        <p:nvPicPr>
          <p:cNvPr id="6146" name="Picture 2" descr="C:\Users\qde\Desktop\Kalman-FalseDataInjection\Presentations\Figures\euc_dis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36858" y="2519936"/>
            <a:ext cx="4216400" cy="3435744"/>
          </a:xfrm>
          <a:prstGeom prst="rect">
            <a:avLst/>
          </a:prstGeom>
          <a:noFill/>
        </p:spPr>
      </p:pic>
      <p:cxnSp>
        <p:nvCxnSpPr>
          <p:cNvPr id="67" name="Straight Connector 13"/>
          <p:cNvCxnSpPr/>
          <p:nvPr/>
        </p:nvCxnSpPr>
        <p:spPr>
          <a:xfrm>
            <a:off x="5887698" y="2028461"/>
            <a:ext cx="0" cy="309363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3"/>
          <p:cNvCxnSpPr/>
          <p:nvPr/>
        </p:nvCxnSpPr>
        <p:spPr>
          <a:xfrm flipH="1">
            <a:off x="7036858" y="1947333"/>
            <a:ext cx="462752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numéro de diapositive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6532614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Détecteurs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d’anomalies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737077"/>
            <a:ext cx="629192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9729" y="245833"/>
            <a:ext cx="737129" cy="737129"/>
          </a:xfrm>
          <a:prstGeom prst="rect">
            <a:avLst/>
          </a:prstGeom>
          <a:noFill/>
        </p:spPr>
      </p:pic>
      <p:grpSp>
        <p:nvGrpSpPr>
          <p:cNvPr id="5" name="Groupe 55"/>
          <p:cNvGrpSpPr/>
          <p:nvPr/>
        </p:nvGrpSpPr>
        <p:grpSpPr>
          <a:xfrm>
            <a:off x="3201451" y="-4007463"/>
            <a:ext cx="4484166" cy="3414937"/>
            <a:chOff x="731301" y="1627095"/>
            <a:chExt cx="4484166" cy="3414937"/>
          </a:xfrm>
        </p:grpSpPr>
        <p:pic>
          <p:nvPicPr>
            <p:cNvPr id="9218" name="Picture 2" descr="C:\Users\qde\Desktop\Kalman-FalseDataInjection\Presentations\FlatIcons\Figure_chi2.png"/>
            <p:cNvPicPr>
              <a:picLocks noChangeAspect="1" noChangeArrowheads="1"/>
            </p:cNvPicPr>
            <p:nvPr/>
          </p:nvPicPr>
          <p:blipFill>
            <a:blip r:embed="rId3"/>
            <a:srcRect l="7753" t="9962" r="8448" b="4963"/>
            <a:stretch>
              <a:fillRect/>
            </a:stretch>
          </p:blipFill>
          <p:spPr bwMode="auto">
            <a:xfrm>
              <a:off x="731301" y="1627095"/>
              <a:ext cx="4484166" cy="3414937"/>
            </a:xfrm>
            <a:prstGeom prst="rect">
              <a:avLst/>
            </a:prstGeom>
            <a:noFill/>
          </p:spPr>
        </p:pic>
        <p:sp>
          <p:nvSpPr>
            <p:cNvPr id="15" name="Ellipse 14"/>
            <p:cNvSpPr/>
            <p:nvPr/>
          </p:nvSpPr>
          <p:spPr>
            <a:xfrm>
              <a:off x="1761065" y="3550708"/>
              <a:ext cx="79375" cy="793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/>
            <p:cNvSpPr/>
            <p:nvPr/>
          </p:nvSpPr>
          <p:spPr>
            <a:xfrm>
              <a:off x="2389715" y="3245908"/>
              <a:ext cx="79375" cy="793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/>
            <p:cNvSpPr/>
            <p:nvPr/>
          </p:nvSpPr>
          <p:spPr>
            <a:xfrm>
              <a:off x="3019423" y="2711450"/>
              <a:ext cx="79375" cy="793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/>
            <p:cNvSpPr/>
            <p:nvPr/>
          </p:nvSpPr>
          <p:spPr>
            <a:xfrm>
              <a:off x="3648073" y="2260600"/>
              <a:ext cx="79375" cy="793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/>
            <p:cNvSpPr/>
            <p:nvPr/>
          </p:nvSpPr>
          <p:spPr>
            <a:xfrm>
              <a:off x="4277783" y="1816100"/>
              <a:ext cx="79375" cy="793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>
              <a:off x="1131358" y="4619625"/>
              <a:ext cx="79375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flipH="1">
              <a:off x="1260475" y="4552950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 flipH="1">
              <a:off x="1387475" y="4387850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 flipH="1">
              <a:off x="1517650" y="4298950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/>
            <p:cNvSpPr/>
            <p:nvPr/>
          </p:nvSpPr>
          <p:spPr>
            <a:xfrm flipH="1">
              <a:off x="1635126" y="4232275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flipH="1">
              <a:off x="1892300" y="4127500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flipH="1">
              <a:off x="2016125" y="4003675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flipH="1">
              <a:off x="2139951" y="3892550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flipH="1">
              <a:off x="2266949" y="3843337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flipH="1">
              <a:off x="2517774" y="3550708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flipH="1">
              <a:off x="2638424" y="3517370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/>
            <p:cNvSpPr/>
            <p:nvPr/>
          </p:nvSpPr>
          <p:spPr>
            <a:xfrm flipH="1">
              <a:off x="2768599" y="3441170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/>
            <p:cNvSpPr/>
            <p:nvPr/>
          </p:nvSpPr>
          <p:spPr>
            <a:xfrm flipH="1">
              <a:off x="2889250" y="3312583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Ellipse 39"/>
            <p:cNvSpPr/>
            <p:nvPr/>
          </p:nvSpPr>
          <p:spPr>
            <a:xfrm flipH="1">
              <a:off x="3146424" y="3079750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/>
            <p:cNvSpPr/>
            <p:nvPr/>
          </p:nvSpPr>
          <p:spPr>
            <a:xfrm flipH="1">
              <a:off x="3270249" y="2933700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41"/>
            <p:cNvSpPr/>
            <p:nvPr/>
          </p:nvSpPr>
          <p:spPr>
            <a:xfrm flipH="1">
              <a:off x="3397249" y="2930525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/>
            <p:cNvSpPr/>
            <p:nvPr/>
          </p:nvSpPr>
          <p:spPr>
            <a:xfrm flipH="1">
              <a:off x="3533772" y="2890837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43"/>
            <p:cNvSpPr/>
            <p:nvPr/>
          </p:nvSpPr>
          <p:spPr>
            <a:xfrm flipH="1">
              <a:off x="3771900" y="2589212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44"/>
            <p:cNvSpPr/>
            <p:nvPr/>
          </p:nvSpPr>
          <p:spPr>
            <a:xfrm flipH="1">
              <a:off x="3902074" y="2644775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/>
            <p:cNvSpPr/>
            <p:nvPr/>
          </p:nvSpPr>
          <p:spPr>
            <a:xfrm flipH="1">
              <a:off x="4029074" y="2366963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Ellipse 46"/>
            <p:cNvSpPr/>
            <p:nvPr/>
          </p:nvSpPr>
          <p:spPr>
            <a:xfrm flipH="1">
              <a:off x="4905374" y="1849437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47"/>
            <p:cNvSpPr/>
            <p:nvPr/>
          </p:nvSpPr>
          <p:spPr>
            <a:xfrm flipH="1">
              <a:off x="4778374" y="1889124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/>
            <p:cNvSpPr/>
            <p:nvPr/>
          </p:nvSpPr>
          <p:spPr>
            <a:xfrm flipH="1">
              <a:off x="4648199" y="2015015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/>
            <p:cNvSpPr/>
            <p:nvPr/>
          </p:nvSpPr>
          <p:spPr>
            <a:xfrm flipH="1">
              <a:off x="4530723" y="2136423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 flipH="1">
              <a:off x="4403725" y="2247900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/>
            <p:cNvSpPr/>
            <p:nvPr/>
          </p:nvSpPr>
          <p:spPr>
            <a:xfrm flipH="1">
              <a:off x="4153957" y="2413000"/>
              <a:ext cx="79376" cy="793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123" name="Picture 3" descr="C:\Users\qde\Desktop\Kalman-FalseDataInjection\Presentations\Equations\d_eu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8674" y="2618701"/>
            <a:ext cx="3894253" cy="500407"/>
          </a:xfrm>
          <a:prstGeom prst="rect">
            <a:avLst/>
          </a:prstGeom>
          <a:noFill/>
        </p:spPr>
      </p:pic>
      <p:pic>
        <p:nvPicPr>
          <p:cNvPr id="5124" name="Picture 4" descr="C:\Users\qde\Desktop\Kalman-FalseDataInjection\Presentations\Equations\d_mah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8674" y="4621689"/>
            <a:ext cx="4627522" cy="500407"/>
          </a:xfrm>
          <a:prstGeom prst="rect">
            <a:avLst/>
          </a:prstGeom>
          <a:noFill/>
        </p:spPr>
      </p:pic>
      <p:sp>
        <p:nvSpPr>
          <p:cNvPr id="56" name="TextBox 18"/>
          <p:cNvSpPr txBox="1"/>
          <p:nvPr/>
        </p:nvSpPr>
        <p:spPr>
          <a:xfrm>
            <a:off x="612772" y="1241851"/>
            <a:ext cx="4416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Calcul</a:t>
            </a:r>
            <a:r>
              <a:rPr lang="en-US" sz="2400" b="1" dirty="0" smtClean="0"/>
              <a:t> de la </a:t>
            </a:r>
            <a:r>
              <a:rPr lang="en-US" sz="2400" b="1" dirty="0" err="1" smtClean="0"/>
              <a:t>quantité</a:t>
            </a:r>
            <a:r>
              <a:rPr lang="en-US" sz="2400" b="1" dirty="0" smtClean="0"/>
              <a:t> à tester</a:t>
            </a:r>
          </a:p>
        </p:txBody>
      </p:sp>
      <p:sp>
        <p:nvSpPr>
          <p:cNvPr id="59" name="TextBox 18"/>
          <p:cNvSpPr txBox="1"/>
          <p:nvPr/>
        </p:nvSpPr>
        <p:spPr>
          <a:xfrm>
            <a:off x="612772" y="2150604"/>
            <a:ext cx="287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US" b="1" dirty="0" smtClean="0"/>
              <a:t>Distance </a:t>
            </a:r>
            <a:r>
              <a:rPr lang="en-US" b="1" dirty="0" err="1" smtClean="0"/>
              <a:t>euclidienne</a:t>
            </a:r>
            <a:endParaRPr lang="en-US" b="1" dirty="0" smtClean="0"/>
          </a:p>
        </p:txBody>
      </p:sp>
      <p:sp>
        <p:nvSpPr>
          <p:cNvPr id="60" name="TextBox 18"/>
          <p:cNvSpPr txBox="1"/>
          <p:nvPr/>
        </p:nvSpPr>
        <p:spPr>
          <a:xfrm>
            <a:off x="749341" y="4132581"/>
            <a:ext cx="288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US" b="1" dirty="0" smtClean="0"/>
              <a:t>Distance de </a:t>
            </a:r>
            <a:r>
              <a:rPr lang="en-US" b="1" dirty="0" err="1" smtClean="0"/>
              <a:t>Mahalanobis</a:t>
            </a:r>
            <a:endParaRPr lang="en-US" b="1" dirty="0" smtClean="0"/>
          </a:p>
        </p:txBody>
      </p:sp>
      <p:cxnSp>
        <p:nvCxnSpPr>
          <p:cNvPr id="61" name="Straight Connector 13"/>
          <p:cNvCxnSpPr/>
          <p:nvPr/>
        </p:nvCxnSpPr>
        <p:spPr>
          <a:xfrm flipH="1">
            <a:off x="918674" y="3344347"/>
            <a:ext cx="3898399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13"/>
          <p:cNvCxnSpPr/>
          <p:nvPr/>
        </p:nvCxnSpPr>
        <p:spPr>
          <a:xfrm flipH="1">
            <a:off x="918675" y="5335350"/>
            <a:ext cx="462752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6540" y="124060"/>
            <a:ext cx="4546028" cy="1823273"/>
          </a:xfrm>
          <a:prstGeom prst="rect">
            <a:avLst/>
          </a:prstGeom>
        </p:spPr>
      </p:pic>
      <p:cxnSp>
        <p:nvCxnSpPr>
          <p:cNvPr id="67" name="Straight Connector 13"/>
          <p:cNvCxnSpPr/>
          <p:nvPr/>
        </p:nvCxnSpPr>
        <p:spPr>
          <a:xfrm>
            <a:off x="5887698" y="2028461"/>
            <a:ext cx="0" cy="309363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3"/>
          <p:cNvCxnSpPr/>
          <p:nvPr/>
        </p:nvCxnSpPr>
        <p:spPr>
          <a:xfrm flipH="1">
            <a:off x="7036858" y="1947333"/>
            <a:ext cx="462752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96501" y="2373393"/>
            <a:ext cx="4967878" cy="3725909"/>
          </a:xfrm>
          <a:prstGeom prst="rect">
            <a:avLst/>
          </a:prstGeom>
        </p:spPr>
      </p:pic>
      <p:sp>
        <p:nvSpPr>
          <p:cNvPr id="64" name="Espace réservé du numéro de diapositive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755414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Attaquants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737077"/>
            <a:ext cx="9488958" cy="907872"/>
            <a:chOff x="-435429" y="-397668"/>
            <a:chExt cx="6976811" cy="1618343"/>
          </a:xfrm>
        </p:grpSpPr>
        <p:sp>
          <p:nvSpPr>
            <p:cNvPr id="69" name="Rectangle 68"/>
            <p:cNvSpPr/>
            <p:nvPr/>
          </p:nvSpPr>
          <p:spPr>
            <a:xfrm>
              <a:off x="-381932" y="-245267"/>
              <a:ext cx="6923314" cy="146594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18"/>
          <p:cNvSpPr txBox="1"/>
          <p:nvPr/>
        </p:nvSpPr>
        <p:spPr>
          <a:xfrm>
            <a:off x="-330191" y="1250318"/>
            <a:ext cx="4416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Stratégies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l’attaquant</a:t>
            </a:r>
            <a:endParaRPr lang="en-US" sz="2400" b="1" dirty="0" smtClean="0"/>
          </a:p>
        </p:txBody>
      </p:sp>
      <p:sp>
        <p:nvSpPr>
          <p:cNvPr id="57" name="TextBox 18"/>
          <p:cNvSpPr txBox="1"/>
          <p:nvPr/>
        </p:nvSpPr>
        <p:spPr>
          <a:xfrm>
            <a:off x="658881" y="2218267"/>
            <a:ext cx="2511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Denial Of Service</a:t>
            </a:r>
          </a:p>
        </p:txBody>
      </p:sp>
      <p:sp>
        <p:nvSpPr>
          <p:cNvPr id="58" name="TextBox 18"/>
          <p:cNvSpPr txBox="1"/>
          <p:nvPr/>
        </p:nvSpPr>
        <p:spPr>
          <a:xfrm>
            <a:off x="624386" y="3293539"/>
            <a:ext cx="3070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False Data Injection</a:t>
            </a:r>
          </a:p>
        </p:txBody>
      </p:sp>
      <p:cxnSp>
        <p:nvCxnSpPr>
          <p:cNvPr id="96" name="Straight Connector 13"/>
          <p:cNvCxnSpPr/>
          <p:nvPr/>
        </p:nvCxnSpPr>
        <p:spPr>
          <a:xfrm flipH="1">
            <a:off x="948263" y="2949514"/>
            <a:ext cx="230293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13"/>
          <p:cNvCxnSpPr/>
          <p:nvPr/>
        </p:nvCxnSpPr>
        <p:spPr>
          <a:xfrm flipH="1">
            <a:off x="939800" y="4089400"/>
            <a:ext cx="231140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18581" y="161163"/>
            <a:ext cx="930043" cy="930043"/>
          </a:xfrm>
          <a:prstGeom prst="rect">
            <a:avLst/>
          </a:prstGeom>
          <a:noFill/>
        </p:spPr>
      </p:pic>
      <p:sp>
        <p:nvSpPr>
          <p:cNvPr id="122" name="Espace réservé du numéro de diapositive 1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23" name="TextBox 18"/>
          <p:cNvSpPr txBox="1"/>
          <p:nvPr/>
        </p:nvSpPr>
        <p:spPr>
          <a:xfrm>
            <a:off x="612772" y="4207930"/>
            <a:ext cx="4721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err="1" smtClean="0"/>
              <a:t>Travaux</a:t>
            </a:r>
            <a:r>
              <a:rPr lang="en-US" sz="2000" dirty="0" smtClean="0"/>
              <a:t> de   </a:t>
            </a:r>
            <a:r>
              <a:rPr lang="en-US" sz="2000" b="1" dirty="0" smtClean="0"/>
              <a:t>[MO2010] </a:t>
            </a:r>
          </a:p>
          <a:p>
            <a:r>
              <a:rPr lang="en-US" sz="2000" b="1" dirty="0" smtClean="0"/>
              <a:t>	        [LIU2011]</a:t>
            </a:r>
          </a:p>
          <a:p>
            <a:r>
              <a:rPr lang="en-US" sz="2000" b="1" dirty="0" smtClean="0"/>
              <a:t>                        [YANG2013]</a:t>
            </a:r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755414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Attaquants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737077"/>
            <a:ext cx="9488958" cy="907872"/>
            <a:chOff x="-435429" y="-397668"/>
            <a:chExt cx="6976811" cy="1618343"/>
          </a:xfrm>
        </p:grpSpPr>
        <p:sp>
          <p:nvSpPr>
            <p:cNvPr id="69" name="Rectangle 68"/>
            <p:cNvSpPr/>
            <p:nvPr/>
          </p:nvSpPr>
          <p:spPr>
            <a:xfrm>
              <a:off x="-381932" y="-245267"/>
              <a:ext cx="6923314" cy="146594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18"/>
          <p:cNvSpPr txBox="1"/>
          <p:nvPr/>
        </p:nvSpPr>
        <p:spPr>
          <a:xfrm>
            <a:off x="-330191" y="1250318"/>
            <a:ext cx="4416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Stratégies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l’attaquant</a:t>
            </a:r>
            <a:endParaRPr lang="en-US" sz="2400" b="1" dirty="0" smtClean="0"/>
          </a:p>
        </p:txBody>
      </p:sp>
      <p:sp>
        <p:nvSpPr>
          <p:cNvPr id="57" name="TextBox 18"/>
          <p:cNvSpPr txBox="1"/>
          <p:nvPr/>
        </p:nvSpPr>
        <p:spPr>
          <a:xfrm>
            <a:off x="658881" y="2218267"/>
            <a:ext cx="2511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Denial Of Service</a:t>
            </a:r>
          </a:p>
        </p:txBody>
      </p:sp>
      <p:sp>
        <p:nvSpPr>
          <p:cNvPr id="58" name="TextBox 18"/>
          <p:cNvSpPr txBox="1"/>
          <p:nvPr/>
        </p:nvSpPr>
        <p:spPr>
          <a:xfrm>
            <a:off x="624386" y="3293539"/>
            <a:ext cx="3070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False Data Injection</a:t>
            </a:r>
          </a:p>
        </p:txBody>
      </p:sp>
      <p:cxnSp>
        <p:nvCxnSpPr>
          <p:cNvPr id="68" name="Straight Connector 13"/>
          <p:cNvCxnSpPr/>
          <p:nvPr/>
        </p:nvCxnSpPr>
        <p:spPr>
          <a:xfrm>
            <a:off x="5334000" y="651933"/>
            <a:ext cx="0" cy="475632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305904" flipH="1" flipV="1">
            <a:off x="4060809" y="760487"/>
            <a:ext cx="2355119" cy="1556368"/>
          </a:xfrm>
          <a:prstGeom prst="rect">
            <a:avLst/>
          </a:prstGeom>
        </p:spPr>
      </p:pic>
      <p:sp>
        <p:nvSpPr>
          <p:cNvPr id="75" name="TextBox 18"/>
          <p:cNvSpPr txBox="1"/>
          <p:nvPr/>
        </p:nvSpPr>
        <p:spPr>
          <a:xfrm>
            <a:off x="6189703" y="2555679"/>
            <a:ext cx="2725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Déviation</a:t>
            </a:r>
            <a:r>
              <a:rPr lang="en-US" sz="2000" dirty="0" smtClean="0"/>
              <a:t> </a:t>
            </a:r>
            <a:r>
              <a:rPr lang="en-US" sz="2000" dirty="0" err="1" smtClean="0"/>
              <a:t>controlée</a:t>
            </a:r>
            <a:endParaRPr lang="en-US" sz="2000" dirty="0" smtClean="0"/>
          </a:p>
          <a:p>
            <a:r>
              <a:rPr lang="en-US" sz="2000" dirty="0" err="1" smtClean="0"/>
              <a:t>Atterrissage</a:t>
            </a:r>
            <a:endParaRPr lang="en-US" sz="2000" dirty="0" smtClean="0"/>
          </a:p>
        </p:txBody>
      </p:sp>
      <p:sp>
        <p:nvSpPr>
          <p:cNvPr id="76" name="TextBox 18"/>
          <p:cNvSpPr txBox="1"/>
          <p:nvPr/>
        </p:nvSpPr>
        <p:spPr>
          <a:xfrm>
            <a:off x="6189703" y="1068210"/>
            <a:ext cx="3072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Perte</a:t>
            </a:r>
            <a:r>
              <a:rPr lang="en-US" sz="2000" dirty="0" smtClean="0"/>
              <a:t> de </a:t>
            </a:r>
            <a:r>
              <a:rPr lang="en-US" sz="2000" dirty="0" err="1" smtClean="0"/>
              <a:t>précision</a:t>
            </a:r>
            <a:endParaRPr lang="en-US" sz="2000" dirty="0" smtClean="0"/>
          </a:p>
          <a:p>
            <a:r>
              <a:rPr lang="en-US" sz="2000" dirty="0" smtClean="0"/>
              <a:t>Absence </a:t>
            </a:r>
            <a:r>
              <a:rPr lang="en-US" sz="2000" dirty="0" err="1" smtClean="0"/>
              <a:t>d’informations</a:t>
            </a:r>
            <a:r>
              <a:rPr lang="en-US" sz="2000" dirty="0" smtClean="0"/>
              <a:t>	</a:t>
            </a:r>
          </a:p>
        </p:txBody>
      </p:sp>
      <p:sp>
        <p:nvSpPr>
          <p:cNvPr id="78" name="TextBox 18"/>
          <p:cNvSpPr txBox="1"/>
          <p:nvPr/>
        </p:nvSpPr>
        <p:spPr>
          <a:xfrm>
            <a:off x="6189704" y="4165603"/>
            <a:ext cx="2200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Optimisation</a:t>
            </a:r>
            <a:endParaRPr lang="en-US" sz="2000" dirty="0" smtClean="0"/>
          </a:p>
          <a:p>
            <a:r>
              <a:rPr lang="en-US" sz="2000" dirty="0" err="1" smtClean="0"/>
              <a:t>Automatisation</a:t>
            </a:r>
            <a:r>
              <a:rPr lang="en-US" sz="2000" dirty="0" smtClean="0"/>
              <a:t> </a:t>
            </a:r>
          </a:p>
        </p:txBody>
      </p:sp>
      <p:pic>
        <p:nvPicPr>
          <p:cNvPr id="8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305904" flipH="1" flipV="1">
            <a:off x="4060809" y="2171330"/>
            <a:ext cx="2355119" cy="1556368"/>
          </a:xfrm>
          <a:prstGeom prst="rect">
            <a:avLst/>
          </a:prstGeom>
        </p:spPr>
      </p:pic>
      <p:pic>
        <p:nvPicPr>
          <p:cNvPr id="8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305904" flipH="1" flipV="1">
            <a:off x="3940188" y="3764843"/>
            <a:ext cx="2355119" cy="1556368"/>
          </a:xfrm>
          <a:prstGeom prst="rect">
            <a:avLst/>
          </a:prstGeom>
        </p:spPr>
      </p:pic>
      <p:sp>
        <p:nvSpPr>
          <p:cNvPr id="90" name="TextBox 18"/>
          <p:cNvSpPr txBox="1"/>
          <p:nvPr/>
        </p:nvSpPr>
        <p:spPr>
          <a:xfrm>
            <a:off x="6951414" y="1871246"/>
            <a:ext cx="2590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 smtClean="0"/>
              <a:t>Connaissance</a:t>
            </a:r>
            <a:r>
              <a:rPr lang="en-US" sz="1600" b="1" i="1" dirty="0" smtClean="0"/>
              <a:t> </a:t>
            </a:r>
            <a:r>
              <a:rPr lang="en-US" sz="1600" b="1" i="1" dirty="0" err="1" smtClean="0"/>
              <a:t>minimale</a:t>
            </a:r>
            <a:endParaRPr lang="en-US" sz="1600" b="1" i="1" dirty="0" smtClean="0"/>
          </a:p>
        </p:txBody>
      </p:sp>
      <p:sp>
        <p:nvSpPr>
          <p:cNvPr id="91" name="TextBox 18"/>
          <p:cNvSpPr txBox="1"/>
          <p:nvPr/>
        </p:nvSpPr>
        <p:spPr>
          <a:xfrm>
            <a:off x="6951414" y="3293539"/>
            <a:ext cx="2590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 smtClean="0"/>
              <a:t>Connaissance</a:t>
            </a:r>
            <a:r>
              <a:rPr lang="en-US" sz="1600" b="1" i="1" dirty="0" smtClean="0"/>
              <a:t> </a:t>
            </a:r>
            <a:r>
              <a:rPr lang="en-US" sz="1600" b="1" i="1" dirty="0" err="1" smtClean="0"/>
              <a:t>étendue</a:t>
            </a:r>
            <a:endParaRPr lang="en-US" sz="1600" b="1" i="1" dirty="0" smtClean="0"/>
          </a:p>
        </p:txBody>
      </p:sp>
      <p:sp>
        <p:nvSpPr>
          <p:cNvPr id="92" name="TextBox 18"/>
          <p:cNvSpPr txBox="1"/>
          <p:nvPr/>
        </p:nvSpPr>
        <p:spPr>
          <a:xfrm>
            <a:off x="6951414" y="4920397"/>
            <a:ext cx="2590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 smtClean="0"/>
              <a:t>Connaissance</a:t>
            </a:r>
            <a:r>
              <a:rPr lang="en-US" sz="1600" b="1" i="1" dirty="0" smtClean="0"/>
              <a:t> </a:t>
            </a:r>
            <a:r>
              <a:rPr lang="en-US" sz="1600" b="1" i="1" dirty="0" err="1" smtClean="0"/>
              <a:t>complète</a:t>
            </a:r>
            <a:endParaRPr lang="en-US" sz="1600" b="1" i="1" dirty="0" smtClean="0"/>
          </a:p>
        </p:txBody>
      </p:sp>
      <p:cxnSp>
        <p:nvCxnSpPr>
          <p:cNvPr id="98" name="Straight Connector 13"/>
          <p:cNvCxnSpPr/>
          <p:nvPr/>
        </p:nvCxnSpPr>
        <p:spPr>
          <a:xfrm flipH="1">
            <a:off x="6697134" y="4089400"/>
            <a:ext cx="20828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3"/>
          <p:cNvCxnSpPr/>
          <p:nvPr/>
        </p:nvCxnSpPr>
        <p:spPr>
          <a:xfrm flipH="1">
            <a:off x="6697134" y="2446870"/>
            <a:ext cx="20828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8"/>
          <p:cNvSpPr txBox="1"/>
          <p:nvPr/>
        </p:nvSpPr>
        <p:spPr>
          <a:xfrm>
            <a:off x="5125217" y="258488"/>
            <a:ext cx="4416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Objectifs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l’attaque</a:t>
            </a:r>
            <a:endParaRPr lang="en-US" sz="2400" b="1" dirty="0" smtClean="0"/>
          </a:p>
        </p:txBody>
      </p:sp>
      <p:pic>
        <p:nvPicPr>
          <p:cNvPr id="103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8581" y="161163"/>
            <a:ext cx="930043" cy="930043"/>
          </a:xfrm>
          <a:prstGeom prst="rect">
            <a:avLst/>
          </a:prstGeom>
          <a:noFill/>
        </p:spPr>
      </p:pic>
      <p:cxnSp>
        <p:nvCxnSpPr>
          <p:cNvPr id="37" name="Straight Connector 13"/>
          <p:cNvCxnSpPr/>
          <p:nvPr/>
        </p:nvCxnSpPr>
        <p:spPr>
          <a:xfrm flipH="1">
            <a:off x="948263" y="2949514"/>
            <a:ext cx="230293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3"/>
          <p:cNvCxnSpPr/>
          <p:nvPr/>
        </p:nvCxnSpPr>
        <p:spPr>
          <a:xfrm flipH="1">
            <a:off x="939800" y="4089400"/>
            <a:ext cx="231140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space réservé du numéro de diapositive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0" name="TextBox 18"/>
          <p:cNvSpPr txBox="1"/>
          <p:nvPr/>
        </p:nvSpPr>
        <p:spPr>
          <a:xfrm>
            <a:off x="612772" y="4207930"/>
            <a:ext cx="4721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err="1" smtClean="0"/>
              <a:t>Travaux</a:t>
            </a:r>
            <a:r>
              <a:rPr lang="en-US" sz="2000" dirty="0" smtClean="0"/>
              <a:t> de   </a:t>
            </a:r>
            <a:r>
              <a:rPr lang="en-US" sz="2000" b="1" dirty="0" smtClean="0"/>
              <a:t>[MO2010] </a:t>
            </a:r>
          </a:p>
          <a:p>
            <a:r>
              <a:rPr lang="en-US" sz="2000" b="1" dirty="0" smtClean="0"/>
              <a:t>	        [LIU2011]</a:t>
            </a:r>
          </a:p>
          <a:p>
            <a:r>
              <a:rPr lang="en-US" sz="2000" b="1" dirty="0" smtClean="0"/>
              <a:t>                        [YANG2013]</a:t>
            </a:r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755414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Attaquants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737077"/>
            <a:ext cx="9488958" cy="907872"/>
            <a:chOff x="-435429" y="-397668"/>
            <a:chExt cx="6976811" cy="1618343"/>
          </a:xfrm>
        </p:grpSpPr>
        <p:sp>
          <p:nvSpPr>
            <p:cNvPr id="69" name="Rectangle 68"/>
            <p:cNvSpPr/>
            <p:nvPr/>
          </p:nvSpPr>
          <p:spPr>
            <a:xfrm>
              <a:off x="-381932" y="-245267"/>
              <a:ext cx="6923314" cy="146594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18"/>
          <p:cNvSpPr txBox="1"/>
          <p:nvPr/>
        </p:nvSpPr>
        <p:spPr>
          <a:xfrm>
            <a:off x="-330191" y="1250318"/>
            <a:ext cx="4416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Stratégies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l’attaquant</a:t>
            </a:r>
            <a:endParaRPr lang="en-US" sz="2400" b="1" dirty="0" smtClean="0"/>
          </a:p>
        </p:txBody>
      </p:sp>
      <p:sp>
        <p:nvSpPr>
          <p:cNvPr id="57" name="TextBox 18"/>
          <p:cNvSpPr txBox="1"/>
          <p:nvPr/>
        </p:nvSpPr>
        <p:spPr>
          <a:xfrm>
            <a:off x="658881" y="2218267"/>
            <a:ext cx="2511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Denial Of Service</a:t>
            </a:r>
          </a:p>
        </p:txBody>
      </p:sp>
      <p:sp>
        <p:nvSpPr>
          <p:cNvPr id="58" name="TextBox 18"/>
          <p:cNvSpPr txBox="1"/>
          <p:nvPr/>
        </p:nvSpPr>
        <p:spPr>
          <a:xfrm>
            <a:off x="624386" y="3293539"/>
            <a:ext cx="3070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False Data Injection</a:t>
            </a:r>
          </a:p>
        </p:txBody>
      </p:sp>
      <p:sp>
        <p:nvSpPr>
          <p:cNvPr id="65" name="TextBox 18"/>
          <p:cNvSpPr txBox="1"/>
          <p:nvPr/>
        </p:nvSpPr>
        <p:spPr>
          <a:xfrm>
            <a:off x="612772" y="4207930"/>
            <a:ext cx="4721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err="1" smtClean="0"/>
              <a:t>Travaux</a:t>
            </a:r>
            <a:r>
              <a:rPr lang="en-US" sz="2000" dirty="0" smtClean="0"/>
              <a:t> de   </a:t>
            </a:r>
            <a:r>
              <a:rPr lang="en-US" sz="2000" b="1" dirty="0" smtClean="0"/>
              <a:t>[MO2010] </a:t>
            </a:r>
          </a:p>
          <a:p>
            <a:r>
              <a:rPr lang="en-US" sz="2000" b="1" dirty="0" smtClean="0"/>
              <a:t>	        [LIU2011]</a:t>
            </a:r>
          </a:p>
          <a:p>
            <a:r>
              <a:rPr lang="en-US" sz="2000" b="1" dirty="0" smtClean="0"/>
              <a:t>                        [YANG2013]</a:t>
            </a:r>
          </a:p>
        </p:txBody>
      </p:sp>
      <p:cxnSp>
        <p:nvCxnSpPr>
          <p:cNvPr id="68" name="Straight Connector 13"/>
          <p:cNvCxnSpPr/>
          <p:nvPr/>
        </p:nvCxnSpPr>
        <p:spPr>
          <a:xfrm>
            <a:off x="5334000" y="651933"/>
            <a:ext cx="0" cy="475632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305904" flipH="1" flipV="1">
            <a:off x="4060809" y="760487"/>
            <a:ext cx="2355119" cy="1556368"/>
          </a:xfrm>
          <a:prstGeom prst="rect">
            <a:avLst/>
          </a:prstGeom>
        </p:spPr>
      </p:pic>
      <p:sp>
        <p:nvSpPr>
          <p:cNvPr id="75" name="TextBox 18"/>
          <p:cNvSpPr txBox="1"/>
          <p:nvPr/>
        </p:nvSpPr>
        <p:spPr>
          <a:xfrm>
            <a:off x="6189703" y="2555679"/>
            <a:ext cx="2725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Déviation</a:t>
            </a:r>
            <a:r>
              <a:rPr lang="en-US" sz="2000" dirty="0" smtClean="0"/>
              <a:t> </a:t>
            </a:r>
            <a:r>
              <a:rPr lang="en-US" sz="2000" dirty="0" err="1" smtClean="0"/>
              <a:t>controlée</a:t>
            </a:r>
            <a:endParaRPr lang="en-US" sz="2000" dirty="0" smtClean="0"/>
          </a:p>
          <a:p>
            <a:r>
              <a:rPr lang="en-US" sz="2000" dirty="0" err="1" smtClean="0"/>
              <a:t>Atterrissage</a:t>
            </a:r>
            <a:endParaRPr lang="en-US" sz="2000" dirty="0" smtClean="0"/>
          </a:p>
        </p:txBody>
      </p:sp>
      <p:sp>
        <p:nvSpPr>
          <p:cNvPr id="76" name="TextBox 18"/>
          <p:cNvSpPr txBox="1"/>
          <p:nvPr/>
        </p:nvSpPr>
        <p:spPr>
          <a:xfrm>
            <a:off x="6189703" y="1068210"/>
            <a:ext cx="3072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Perte</a:t>
            </a:r>
            <a:r>
              <a:rPr lang="en-US" sz="2000" dirty="0" smtClean="0"/>
              <a:t> de </a:t>
            </a:r>
            <a:r>
              <a:rPr lang="en-US" sz="2000" dirty="0" err="1" smtClean="0"/>
              <a:t>précision</a:t>
            </a:r>
            <a:endParaRPr lang="en-US" sz="2000" dirty="0" smtClean="0"/>
          </a:p>
          <a:p>
            <a:r>
              <a:rPr lang="en-US" sz="2000" dirty="0" smtClean="0"/>
              <a:t>Absence </a:t>
            </a:r>
            <a:r>
              <a:rPr lang="en-US" sz="2000" dirty="0" err="1" smtClean="0"/>
              <a:t>d’informations</a:t>
            </a:r>
            <a:r>
              <a:rPr lang="en-US" sz="2000" dirty="0" smtClean="0"/>
              <a:t>	</a:t>
            </a:r>
          </a:p>
        </p:txBody>
      </p:sp>
      <p:sp>
        <p:nvSpPr>
          <p:cNvPr id="78" name="TextBox 18"/>
          <p:cNvSpPr txBox="1"/>
          <p:nvPr/>
        </p:nvSpPr>
        <p:spPr>
          <a:xfrm>
            <a:off x="6189704" y="4165603"/>
            <a:ext cx="2200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Optimisation</a:t>
            </a:r>
            <a:endParaRPr lang="en-US" sz="2000" dirty="0" smtClean="0"/>
          </a:p>
          <a:p>
            <a:r>
              <a:rPr lang="en-US" sz="2000" dirty="0" err="1" smtClean="0"/>
              <a:t>Automatisation</a:t>
            </a:r>
            <a:r>
              <a:rPr lang="en-US" sz="2000" dirty="0" smtClean="0"/>
              <a:t> </a:t>
            </a:r>
          </a:p>
        </p:txBody>
      </p:sp>
      <p:pic>
        <p:nvPicPr>
          <p:cNvPr id="8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305904" flipH="1" flipV="1">
            <a:off x="4060809" y="2171330"/>
            <a:ext cx="2355119" cy="1556368"/>
          </a:xfrm>
          <a:prstGeom prst="rect">
            <a:avLst/>
          </a:prstGeom>
        </p:spPr>
      </p:pic>
      <p:pic>
        <p:nvPicPr>
          <p:cNvPr id="8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305904" flipH="1" flipV="1">
            <a:off x="3940188" y="3764843"/>
            <a:ext cx="2355119" cy="1556368"/>
          </a:xfrm>
          <a:prstGeom prst="rect">
            <a:avLst/>
          </a:prstGeom>
        </p:spPr>
      </p:pic>
      <p:cxnSp>
        <p:nvCxnSpPr>
          <p:cNvPr id="87" name="Straight Connector 13"/>
          <p:cNvCxnSpPr/>
          <p:nvPr/>
        </p:nvCxnSpPr>
        <p:spPr>
          <a:xfrm>
            <a:off x="9262533" y="720153"/>
            <a:ext cx="0" cy="475632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8"/>
          <p:cNvSpPr txBox="1"/>
          <p:nvPr/>
        </p:nvSpPr>
        <p:spPr>
          <a:xfrm>
            <a:off x="6951414" y="1871246"/>
            <a:ext cx="2590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 smtClean="0"/>
              <a:t>Connaissance</a:t>
            </a:r>
            <a:r>
              <a:rPr lang="en-US" sz="1600" b="1" i="1" dirty="0" smtClean="0"/>
              <a:t> </a:t>
            </a:r>
            <a:r>
              <a:rPr lang="en-US" sz="1600" b="1" i="1" dirty="0" err="1" smtClean="0"/>
              <a:t>minimale</a:t>
            </a:r>
            <a:endParaRPr lang="en-US" sz="1600" b="1" i="1" dirty="0" smtClean="0"/>
          </a:p>
        </p:txBody>
      </p:sp>
      <p:sp>
        <p:nvSpPr>
          <p:cNvPr id="91" name="TextBox 18"/>
          <p:cNvSpPr txBox="1"/>
          <p:nvPr/>
        </p:nvSpPr>
        <p:spPr>
          <a:xfrm>
            <a:off x="6951414" y="3293539"/>
            <a:ext cx="2590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 smtClean="0"/>
              <a:t>Connaissance</a:t>
            </a:r>
            <a:r>
              <a:rPr lang="en-US" sz="1600" b="1" i="1" dirty="0" smtClean="0"/>
              <a:t> </a:t>
            </a:r>
            <a:r>
              <a:rPr lang="en-US" sz="1600" b="1" i="1" dirty="0" err="1" smtClean="0"/>
              <a:t>étendue</a:t>
            </a:r>
            <a:endParaRPr lang="en-US" sz="1600" b="1" i="1" dirty="0" smtClean="0"/>
          </a:p>
        </p:txBody>
      </p:sp>
      <p:sp>
        <p:nvSpPr>
          <p:cNvPr id="92" name="TextBox 18"/>
          <p:cNvSpPr txBox="1"/>
          <p:nvPr/>
        </p:nvSpPr>
        <p:spPr>
          <a:xfrm>
            <a:off x="6951414" y="4920397"/>
            <a:ext cx="2590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 smtClean="0"/>
              <a:t>Connaissance</a:t>
            </a:r>
            <a:r>
              <a:rPr lang="en-US" sz="1600" b="1" i="1" dirty="0" smtClean="0"/>
              <a:t> </a:t>
            </a:r>
            <a:r>
              <a:rPr lang="en-US" sz="1600" b="1" i="1" dirty="0" err="1" smtClean="0"/>
              <a:t>complète</a:t>
            </a:r>
            <a:endParaRPr lang="en-US" sz="1600" b="1" i="1" dirty="0" smtClean="0"/>
          </a:p>
        </p:txBody>
      </p:sp>
      <p:cxnSp>
        <p:nvCxnSpPr>
          <p:cNvPr id="98" name="Straight Connector 13"/>
          <p:cNvCxnSpPr/>
          <p:nvPr/>
        </p:nvCxnSpPr>
        <p:spPr>
          <a:xfrm flipH="1">
            <a:off x="6697134" y="4089400"/>
            <a:ext cx="20828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3"/>
          <p:cNvCxnSpPr/>
          <p:nvPr/>
        </p:nvCxnSpPr>
        <p:spPr>
          <a:xfrm flipH="1">
            <a:off x="6697134" y="2446870"/>
            <a:ext cx="20828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8"/>
          <p:cNvSpPr txBox="1"/>
          <p:nvPr/>
        </p:nvSpPr>
        <p:spPr>
          <a:xfrm>
            <a:off x="5125217" y="258488"/>
            <a:ext cx="4416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Objectifs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l’attaque</a:t>
            </a:r>
            <a:endParaRPr lang="en-US" sz="2400" b="1" dirty="0" smtClean="0"/>
          </a:p>
        </p:txBody>
      </p:sp>
      <p:pic>
        <p:nvPicPr>
          <p:cNvPr id="103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8581" y="161163"/>
            <a:ext cx="930043" cy="930043"/>
          </a:xfrm>
          <a:prstGeom prst="rect">
            <a:avLst/>
          </a:prstGeom>
          <a:noFill/>
        </p:spPr>
      </p:pic>
      <p:sp>
        <p:nvSpPr>
          <p:cNvPr id="104" name="TextBox 18"/>
          <p:cNvSpPr txBox="1"/>
          <p:nvPr/>
        </p:nvSpPr>
        <p:spPr>
          <a:xfrm>
            <a:off x="9333719" y="1184728"/>
            <a:ext cx="2895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Gonflement</a:t>
            </a:r>
            <a:r>
              <a:rPr lang="en-US" sz="2000" dirty="0" smtClean="0"/>
              <a:t> des </a:t>
            </a:r>
            <a:r>
              <a:rPr lang="en-US" sz="2000" dirty="0" err="1" smtClean="0"/>
              <a:t>mesures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1600" b="1" dirty="0" smtClean="0">
                <a:sym typeface="Wingdings" pitchFamily="2" charset="2"/>
              </a:rPr>
              <a:t></a:t>
            </a:r>
            <a:r>
              <a:rPr lang="en-US" sz="1600" b="1" dirty="0" err="1" smtClean="0"/>
              <a:t>Déclenchement</a:t>
            </a:r>
            <a:r>
              <a:rPr lang="en-US" sz="1600" b="1" dirty="0" smtClean="0"/>
              <a:t> du </a:t>
            </a:r>
            <a:r>
              <a:rPr lang="en-US" sz="1600" b="1" dirty="0" err="1" smtClean="0"/>
              <a:t>détecteur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d’erreurs</a:t>
            </a:r>
            <a:endParaRPr lang="en-US" sz="1600" b="1" dirty="0" smtClean="0"/>
          </a:p>
        </p:txBody>
      </p:sp>
      <p:sp>
        <p:nvSpPr>
          <p:cNvPr id="105" name="TextBox 18"/>
          <p:cNvSpPr txBox="1"/>
          <p:nvPr/>
        </p:nvSpPr>
        <p:spPr>
          <a:xfrm>
            <a:off x="9415504" y="2618377"/>
            <a:ext cx="28950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Altération</a:t>
            </a:r>
            <a:r>
              <a:rPr lang="en-US" sz="2000" dirty="0" smtClean="0"/>
              <a:t> </a:t>
            </a:r>
            <a:r>
              <a:rPr lang="en-US" sz="2000" dirty="0" err="1" smtClean="0"/>
              <a:t>suivant</a:t>
            </a:r>
            <a:r>
              <a:rPr lang="en-US" sz="2000" dirty="0" smtClean="0"/>
              <a:t> </a:t>
            </a:r>
            <a:r>
              <a:rPr lang="en-US" sz="2000" dirty="0" err="1" smtClean="0"/>
              <a:t>une</a:t>
            </a:r>
            <a:r>
              <a:rPr lang="en-US" sz="2000" dirty="0" smtClean="0"/>
              <a:t> </a:t>
            </a:r>
            <a:r>
              <a:rPr lang="en-US" sz="2000" dirty="0" err="1" smtClean="0"/>
              <a:t>déviation</a:t>
            </a:r>
            <a:r>
              <a:rPr lang="en-US" sz="2000" dirty="0" smtClean="0"/>
              <a:t> </a:t>
            </a:r>
            <a:r>
              <a:rPr lang="en-US" sz="2000" dirty="0" err="1" smtClean="0"/>
              <a:t>donnée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1600" b="1" dirty="0" smtClean="0">
                <a:sym typeface="Wingdings" pitchFamily="2" charset="2"/>
              </a:rPr>
              <a:t>Injection </a:t>
            </a:r>
            <a:r>
              <a:rPr lang="en-US" sz="1600" b="1" dirty="0" err="1" smtClean="0">
                <a:sym typeface="Wingdings" pitchFamily="2" charset="2"/>
              </a:rPr>
              <a:t>d’une</a:t>
            </a:r>
            <a:r>
              <a:rPr lang="en-US" sz="1600" b="1" dirty="0" smtClean="0">
                <a:sym typeface="Wingdings" pitchFamily="2" charset="2"/>
              </a:rPr>
              <a:t> </a:t>
            </a:r>
            <a:r>
              <a:rPr lang="en-US" sz="1600" b="1" dirty="0" err="1" smtClean="0">
                <a:sym typeface="Wingdings" pitchFamily="2" charset="2"/>
              </a:rPr>
              <a:t>déviation</a:t>
            </a:r>
            <a:endParaRPr lang="en-US" sz="1600" b="1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08" name="TextBox 18"/>
          <p:cNvSpPr txBox="1"/>
          <p:nvPr/>
        </p:nvSpPr>
        <p:spPr>
          <a:xfrm>
            <a:off x="8678334" y="258488"/>
            <a:ext cx="4416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Concrètement</a:t>
            </a:r>
            <a:endParaRPr lang="en-US" sz="2400" b="1" dirty="0" smtClean="0"/>
          </a:p>
        </p:txBody>
      </p:sp>
      <p:sp>
        <p:nvSpPr>
          <p:cNvPr id="109" name="TextBox 18"/>
          <p:cNvSpPr txBox="1"/>
          <p:nvPr/>
        </p:nvSpPr>
        <p:spPr>
          <a:xfrm>
            <a:off x="9398570" y="4258732"/>
            <a:ext cx="289503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Algorithmes</a:t>
            </a:r>
            <a:r>
              <a:rPr lang="en-US" sz="2000" dirty="0" smtClean="0"/>
              <a:t> de </a:t>
            </a:r>
            <a:r>
              <a:rPr lang="en-US" sz="2000" dirty="0" err="1" smtClean="0"/>
              <a:t>déviation</a:t>
            </a:r>
            <a:r>
              <a:rPr lang="en-US" sz="2000" dirty="0" smtClean="0"/>
              <a:t> sans </a:t>
            </a:r>
            <a:r>
              <a:rPr lang="en-US" sz="2000" dirty="0" err="1" smtClean="0"/>
              <a:t>déclenchement</a:t>
            </a:r>
            <a:r>
              <a:rPr lang="en-US" sz="2000" dirty="0" smtClean="0"/>
              <a:t> de la </a:t>
            </a:r>
            <a:r>
              <a:rPr lang="en-US" sz="2000" dirty="0" err="1" smtClean="0"/>
              <a:t>détection</a:t>
            </a:r>
            <a:r>
              <a:rPr lang="en-US" sz="2000" dirty="0" smtClean="0"/>
              <a:t> </a:t>
            </a:r>
            <a:r>
              <a:rPr lang="en-US" sz="2000" dirty="0" err="1" smtClean="0"/>
              <a:t>d’erreurs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1600" b="1" dirty="0" smtClean="0">
                <a:sym typeface="Wingdings" pitchFamily="2" charset="2"/>
              </a:rPr>
              <a:t>Injection </a:t>
            </a:r>
            <a:r>
              <a:rPr lang="en-US" sz="1600" b="1" dirty="0" err="1" smtClean="0">
                <a:sym typeface="Wingdings" pitchFamily="2" charset="2"/>
              </a:rPr>
              <a:t>d’une</a:t>
            </a:r>
            <a:r>
              <a:rPr lang="en-US" sz="1600" b="1" dirty="0" smtClean="0">
                <a:sym typeface="Wingdings" pitchFamily="2" charset="2"/>
              </a:rPr>
              <a:t> </a:t>
            </a:r>
            <a:r>
              <a:rPr lang="en-US" sz="1600" b="1" dirty="0" err="1" smtClean="0">
                <a:sym typeface="Wingdings" pitchFamily="2" charset="2"/>
              </a:rPr>
              <a:t>déviation</a:t>
            </a:r>
            <a:r>
              <a:rPr lang="en-US" sz="1600" b="1" dirty="0" smtClean="0">
                <a:sym typeface="Wingdings" pitchFamily="2" charset="2"/>
              </a:rPr>
              <a:t> sans </a:t>
            </a:r>
            <a:r>
              <a:rPr lang="en-US" sz="1600" b="1" dirty="0" err="1" smtClean="0">
                <a:sym typeface="Wingdings" pitchFamily="2" charset="2"/>
              </a:rPr>
              <a:t>déclenchement</a:t>
            </a:r>
            <a:r>
              <a:rPr lang="en-US" sz="1600" b="1" dirty="0" smtClean="0">
                <a:sym typeface="Wingdings" pitchFamily="2" charset="2"/>
              </a:rPr>
              <a:t> de la </a:t>
            </a:r>
            <a:r>
              <a:rPr lang="en-US" sz="1600" b="1" dirty="0" err="1" smtClean="0">
                <a:sym typeface="Wingdings" pitchFamily="2" charset="2"/>
              </a:rPr>
              <a:t>détection</a:t>
            </a:r>
            <a:r>
              <a:rPr lang="en-US" sz="1600" b="1" dirty="0" smtClean="0">
                <a:sym typeface="Wingdings" pitchFamily="2" charset="2"/>
              </a:rPr>
              <a:t> </a:t>
            </a:r>
            <a:r>
              <a:rPr lang="en-US" sz="1600" b="1" dirty="0" err="1" smtClean="0">
                <a:sym typeface="Wingdings" pitchFamily="2" charset="2"/>
              </a:rPr>
              <a:t>d’erreurs</a:t>
            </a:r>
            <a:endParaRPr lang="en-US" sz="1600" b="1" dirty="0" smtClean="0"/>
          </a:p>
          <a:p>
            <a:endParaRPr lang="en-US" sz="2000" dirty="0" smtClean="0"/>
          </a:p>
        </p:txBody>
      </p:sp>
      <p:cxnSp>
        <p:nvCxnSpPr>
          <p:cNvPr id="112" name="Straight Connector 13"/>
          <p:cNvCxnSpPr/>
          <p:nvPr/>
        </p:nvCxnSpPr>
        <p:spPr>
          <a:xfrm flipH="1">
            <a:off x="9739834" y="4089400"/>
            <a:ext cx="20828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3"/>
          <p:cNvCxnSpPr/>
          <p:nvPr/>
        </p:nvCxnSpPr>
        <p:spPr>
          <a:xfrm flipH="1">
            <a:off x="9739834" y="2446870"/>
            <a:ext cx="20828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3"/>
          <p:cNvCxnSpPr/>
          <p:nvPr/>
        </p:nvCxnSpPr>
        <p:spPr>
          <a:xfrm flipH="1">
            <a:off x="948263" y="2949514"/>
            <a:ext cx="230293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3"/>
          <p:cNvCxnSpPr/>
          <p:nvPr/>
        </p:nvCxnSpPr>
        <p:spPr>
          <a:xfrm flipH="1">
            <a:off x="939800" y="4089400"/>
            <a:ext cx="231140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space réservé du numéro de diapositive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435429" y="162370"/>
            <a:ext cx="7075714" cy="1058305"/>
            <a:chOff x="-435429" y="-397668"/>
            <a:chExt cx="7075714" cy="1618343"/>
          </a:xfrm>
        </p:grpSpPr>
        <p:sp>
          <p:nvSpPr>
            <p:cNvPr id="6" name="Rectangle 5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772" y="-52444"/>
            <a:ext cx="10515600" cy="1325563"/>
          </a:xfrm>
        </p:spPr>
        <p:txBody>
          <a:bodyPr/>
          <a:lstStyle/>
          <a:p>
            <a:r>
              <a:rPr lang="en-US" dirty="0" err="1" smtClean="0"/>
              <a:t>Implémentation</a:t>
            </a:r>
            <a:r>
              <a:rPr lang="en-US" dirty="0" smtClean="0"/>
              <a:t> </a:t>
            </a:r>
            <a:r>
              <a:rPr lang="en-US" dirty="0" err="1" smtClean="0"/>
              <a:t>Kalman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013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Bibliothèque</a:t>
            </a:r>
            <a:r>
              <a:rPr lang="en-US" dirty="0" smtClean="0"/>
              <a:t> </a:t>
            </a:r>
            <a:r>
              <a:rPr lang="en-US" i="1" dirty="0" err="1" smtClean="0"/>
              <a:t>FilterPy</a:t>
            </a: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15026" y="1325563"/>
            <a:ext cx="5566157" cy="4339089"/>
          </a:xfrm>
          <a:prstGeom prst="rect">
            <a:avLst/>
          </a:prstGeom>
        </p:spPr>
      </p:pic>
      <p:pic>
        <p:nvPicPr>
          <p:cNvPr id="1026" name="Picture 2" descr="C:\Users\qde\Downloads\bookshelf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2329" y="2717116"/>
            <a:ext cx="3316672" cy="3316668"/>
          </a:xfrm>
          <a:prstGeom prst="rect">
            <a:avLst/>
          </a:prstGeom>
          <a:noFill/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3598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66" y="126900"/>
            <a:ext cx="1865970" cy="548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276849" flipH="1">
            <a:off x="1820885" y="2181943"/>
            <a:ext cx="2355119" cy="1551940"/>
          </a:xfrm>
          <a:prstGeom prst="rect">
            <a:avLst/>
          </a:prstGeom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32323" y="308230"/>
            <a:ext cx="1618204" cy="132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7166" y="126900"/>
            <a:ext cx="1865970" cy="548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31536" y="4048216"/>
            <a:ext cx="6406909" cy="2569616"/>
          </a:xfrm>
          <a:prstGeom prst="rect">
            <a:avLst/>
          </a:prstGeom>
        </p:spPr>
      </p:pic>
      <p:grpSp>
        <p:nvGrpSpPr>
          <p:cNvPr id="4" name="Groupe 38"/>
          <p:cNvGrpSpPr/>
          <p:nvPr/>
        </p:nvGrpSpPr>
        <p:grpSpPr>
          <a:xfrm>
            <a:off x="58605" y="1828824"/>
            <a:ext cx="4931016" cy="3504200"/>
            <a:chOff x="58605" y="1828824"/>
            <a:chExt cx="4931016" cy="3504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8605" y="1828824"/>
              <a:ext cx="4931016" cy="35042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67507" y="2599267"/>
              <a:ext cx="629960" cy="270933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33450" y="4208589"/>
              <a:ext cx="1162302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09600" y="2974975"/>
              <a:ext cx="1098549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08300" y="3168650"/>
              <a:ext cx="2074971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3450" y="4018088"/>
              <a:ext cx="71120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7507" y="3450167"/>
              <a:ext cx="629960" cy="270933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69620" y="3818063"/>
              <a:ext cx="938529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69305" y="3818063"/>
              <a:ext cx="1390175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37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9" name="Rectangle 28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35" name="Ellipse 34"/>
          <p:cNvSpPr/>
          <p:nvPr/>
        </p:nvSpPr>
        <p:spPr>
          <a:xfrm>
            <a:off x="7295177" y="1481729"/>
            <a:ext cx="1495076" cy="149507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9442148" y="1481729"/>
            <a:ext cx="1495076" cy="1495076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10091772" y="847655"/>
            <a:ext cx="1962289" cy="45598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42"/>
          <p:cNvGrpSpPr/>
          <p:nvPr/>
        </p:nvGrpSpPr>
        <p:grpSpPr>
          <a:xfrm>
            <a:off x="6245657" y="28700"/>
            <a:ext cx="6199482" cy="4100514"/>
            <a:chOff x="6245657" y="28700"/>
            <a:chExt cx="6199482" cy="41005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40" name="Ellipse 39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9" name="Group 11"/>
          <p:cNvGrpSpPr/>
          <p:nvPr/>
        </p:nvGrpSpPr>
        <p:grpSpPr>
          <a:xfrm>
            <a:off x="-925316" y="290953"/>
            <a:ext cx="5480526" cy="1012690"/>
            <a:chOff x="-435429" y="-397668"/>
            <a:chExt cx="7075714" cy="1618343"/>
          </a:xfrm>
        </p:grpSpPr>
        <p:sp>
          <p:nvSpPr>
            <p:cNvPr id="43" name="Rectangle 4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01603" y="153321"/>
            <a:ext cx="4258734" cy="1325563"/>
          </a:xfrm>
        </p:spPr>
        <p:txBody>
          <a:bodyPr/>
          <a:lstStyle/>
          <a:p>
            <a:r>
              <a:rPr lang="en-US" dirty="0" err="1" smtClean="0"/>
              <a:t>Étapes</a:t>
            </a:r>
            <a:r>
              <a:rPr lang="en-US" dirty="0" smtClean="0"/>
              <a:t> du </a:t>
            </a:r>
            <a:r>
              <a:rPr lang="en-US" dirty="0" err="1" smtClean="0"/>
              <a:t>filtrage</a:t>
            </a:r>
            <a:endParaRPr lang="en-US" dirty="0"/>
          </a:p>
        </p:txBody>
      </p:sp>
      <p:pic>
        <p:nvPicPr>
          <p:cNvPr id="46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9522" y="386318"/>
            <a:ext cx="758600" cy="758598"/>
          </a:xfrm>
          <a:prstGeom prst="rect">
            <a:avLst/>
          </a:prstGeom>
        </p:spPr>
      </p:pic>
      <p:sp>
        <p:nvSpPr>
          <p:cNvPr id="47" name="Espace réservé du numéro de diapositive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3132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7777" y="508255"/>
            <a:ext cx="1635512" cy="198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276849" flipH="1">
            <a:off x="1820885" y="2181943"/>
            <a:ext cx="2355119" cy="1551940"/>
          </a:xfrm>
          <a:prstGeom prst="rect">
            <a:avLst/>
          </a:prstGeom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6106177" flipH="1" flipV="1">
            <a:off x="3051468" y="2172873"/>
            <a:ext cx="1513125" cy="1041104"/>
          </a:xfrm>
          <a:prstGeom prst="rect">
            <a:avLst/>
          </a:prstGeom>
        </p:spPr>
      </p:pic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32323" y="308230"/>
            <a:ext cx="1618204" cy="132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7166" y="126900"/>
            <a:ext cx="1865970" cy="548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7777" y="508255"/>
            <a:ext cx="1635512" cy="198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7583" y="1894352"/>
            <a:ext cx="1872662" cy="120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276849" flipH="1">
            <a:off x="1820885" y="2181943"/>
            <a:ext cx="2355119" cy="1551940"/>
          </a:xfrm>
          <a:prstGeom prst="rect">
            <a:avLst/>
          </a:prstGeom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  <p:pic>
        <p:nvPicPr>
          <p:cNvPr id="22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060125" flipH="1">
            <a:off x="4120717" y="2365572"/>
            <a:ext cx="2355119" cy="1461765"/>
          </a:xfrm>
          <a:prstGeom prst="rect">
            <a:avLst/>
          </a:prstGeom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6106177" flipH="1" flipV="1">
            <a:off x="3051468" y="2172873"/>
            <a:ext cx="1513125" cy="1041104"/>
          </a:xfrm>
          <a:prstGeom prst="rect">
            <a:avLst/>
          </a:prstGeom>
        </p:spPr>
      </p:pic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32323" y="308230"/>
            <a:ext cx="1618204" cy="132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77166" y="126900"/>
            <a:ext cx="1865970" cy="548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7777" y="508255"/>
            <a:ext cx="1635512" cy="198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7583" y="1894352"/>
            <a:ext cx="1872662" cy="120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77020" y="3265564"/>
            <a:ext cx="1660044" cy="216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276849" flipH="1">
            <a:off x="1820885" y="2181943"/>
            <a:ext cx="2355119" cy="1551940"/>
          </a:xfrm>
          <a:prstGeom prst="rect">
            <a:avLst/>
          </a:prstGeom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  <p:pic>
        <p:nvPicPr>
          <p:cNvPr id="1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9921827" flipH="1" flipV="1">
            <a:off x="5201268" y="3118330"/>
            <a:ext cx="1513125" cy="1041104"/>
          </a:xfrm>
          <a:prstGeom prst="rect">
            <a:avLst/>
          </a:prstGeom>
        </p:spPr>
      </p:pic>
      <p:pic>
        <p:nvPicPr>
          <p:cNvPr id="22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060125" flipH="1">
            <a:off x="4120717" y="2365572"/>
            <a:ext cx="2355119" cy="1461765"/>
          </a:xfrm>
          <a:prstGeom prst="rect">
            <a:avLst/>
          </a:prstGeom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6106177" flipH="1" flipV="1">
            <a:off x="3051468" y="2172873"/>
            <a:ext cx="1513125" cy="1041104"/>
          </a:xfrm>
          <a:prstGeom prst="rect">
            <a:avLst/>
          </a:prstGeom>
        </p:spPr>
      </p:pic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732323" y="308230"/>
            <a:ext cx="1618204" cy="132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7166" y="126900"/>
            <a:ext cx="1865970" cy="548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7777" y="508255"/>
            <a:ext cx="1635512" cy="198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7583" y="1894352"/>
            <a:ext cx="1872662" cy="120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77020" y="3265564"/>
            <a:ext cx="1660044" cy="216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12212" y="4468310"/>
            <a:ext cx="1153036" cy="99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276849" flipH="1">
            <a:off x="1820885" y="2181943"/>
            <a:ext cx="2355119" cy="1551940"/>
          </a:xfrm>
          <a:prstGeom prst="rect">
            <a:avLst/>
          </a:prstGeom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  <p:pic>
        <p:nvPicPr>
          <p:cNvPr id="1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9921827" flipH="1" flipV="1">
            <a:off x="5201268" y="3118330"/>
            <a:ext cx="1513125" cy="1041104"/>
          </a:xfrm>
          <a:prstGeom prst="rect">
            <a:avLst/>
          </a:prstGeom>
        </p:spPr>
      </p:pic>
      <p:pic>
        <p:nvPicPr>
          <p:cNvPr id="22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060125" flipH="1">
            <a:off x="4120717" y="2365572"/>
            <a:ext cx="2355119" cy="1461765"/>
          </a:xfrm>
          <a:prstGeom prst="rect">
            <a:avLst/>
          </a:prstGeom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6106177" flipH="1" flipV="1">
            <a:off x="3051468" y="2172873"/>
            <a:ext cx="1513125" cy="1041104"/>
          </a:xfrm>
          <a:prstGeom prst="rect">
            <a:avLst/>
          </a:prstGeom>
        </p:spPr>
      </p:pic>
      <p:pic>
        <p:nvPicPr>
          <p:cNvPr id="24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490486" flipH="1" flipV="1">
            <a:off x="3041388" y="3237998"/>
            <a:ext cx="2355119" cy="1345842"/>
          </a:xfrm>
          <a:prstGeom prst="rect">
            <a:avLst/>
          </a:prstGeom>
        </p:spPr>
      </p:pic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32323" y="308230"/>
            <a:ext cx="1618204" cy="132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77166" y="126900"/>
            <a:ext cx="1865970" cy="548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7777" y="508255"/>
            <a:ext cx="1635512" cy="198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7583" y="1894352"/>
            <a:ext cx="1872662" cy="120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77020" y="3265564"/>
            <a:ext cx="1660044" cy="216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12212" y="4468310"/>
            <a:ext cx="1153036" cy="99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17885" y="4711125"/>
            <a:ext cx="1676400" cy="197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276849" flipH="1">
            <a:off x="1820885" y="2181943"/>
            <a:ext cx="2355119" cy="1551940"/>
          </a:xfrm>
          <a:prstGeom prst="rect">
            <a:avLst/>
          </a:prstGeom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  <p:pic>
        <p:nvPicPr>
          <p:cNvPr id="1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9921827" flipH="1" flipV="1">
            <a:off x="5201268" y="3118330"/>
            <a:ext cx="1513125" cy="1041104"/>
          </a:xfrm>
          <a:prstGeom prst="rect">
            <a:avLst/>
          </a:prstGeom>
        </p:spPr>
      </p:pic>
      <p:pic>
        <p:nvPicPr>
          <p:cNvPr id="22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060125" flipH="1">
            <a:off x="4120717" y="2365572"/>
            <a:ext cx="2355119" cy="1461765"/>
          </a:xfrm>
          <a:prstGeom prst="rect">
            <a:avLst/>
          </a:prstGeom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6106177" flipH="1" flipV="1">
            <a:off x="3051468" y="2172873"/>
            <a:ext cx="1513125" cy="1041104"/>
          </a:xfrm>
          <a:prstGeom prst="rect">
            <a:avLst/>
          </a:prstGeom>
        </p:spPr>
      </p:pic>
      <p:pic>
        <p:nvPicPr>
          <p:cNvPr id="24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490486" flipH="1" flipV="1">
            <a:off x="3041388" y="3237998"/>
            <a:ext cx="2355119" cy="1345842"/>
          </a:xfrm>
          <a:prstGeom prst="rect">
            <a:avLst/>
          </a:prstGeom>
        </p:spPr>
      </p:pic>
      <p:pic>
        <p:nvPicPr>
          <p:cNvPr id="25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490486" flipH="1" flipV="1">
            <a:off x="2375042" y="3544604"/>
            <a:ext cx="2355119" cy="1345842"/>
          </a:xfrm>
          <a:prstGeom prst="rect">
            <a:avLst/>
          </a:prstGeom>
        </p:spPr>
      </p:pic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732323" y="308230"/>
            <a:ext cx="1618204" cy="132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77166" y="126900"/>
            <a:ext cx="1865970" cy="548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6"/>
          <p:cNvGrpSpPr/>
          <p:nvPr/>
        </p:nvGrpSpPr>
        <p:grpSpPr>
          <a:xfrm>
            <a:off x="-435430" y="162370"/>
            <a:ext cx="8182430" cy="1058305"/>
            <a:chOff x="-435429" y="-397668"/>
            <a:chExt cx="7075714" cy="1618343"/>
          </a:xfrm>
        </p:grpSpPr>
        <p:sp>
          <p:nvSpPr>
            <p:cNvPr id="27" name="Rectangle 26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02771" y="-52444"/>
            <a:ext cx="9088361" cy="1325563"/>
          </a:xfrm>
        </p:spPr>
        <p:txBody>
          <a:bodyPr/>
          <a:lstStyle/>
          <a:p>
            <a:r>
              <a:rPr lang="en-US" dirty="0" smtClean="0"/>
              <a:t>Banc </a:t>
            </a:r>
            <a:r>
              <a:rPr lang="en-US" dirty="0" err="1" smtClean="0"/>
              <a:t>d’essai</a:t>
            </a:r>
            <a:r>
              <a:rPr lang="en-US" dirty="0" smtClean="0"/>
              <a:t> et </a:t>
            </a:r>
            <a:r>
              <a:rPr lang="en-US" dirty="0" err="1" smtClean="0"/>
              <a:t>démonstration</a:t>
            </a:r>
            <a:endParaRPr lang="en-US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3979333" y="1734784"/>
            <a:ext cx="3767667" cy="35230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329723" y="2149278"/>
            <a:ext cx="797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Etats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239924" y="2841775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Radar(s)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436946" y="4404255"/>
            <a:ext cx="826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Filtre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959713" y="3649365"/>
            <a:ext cx="1618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(Attaquant)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83636" y="1342703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smtClean="0"/>
              <a:t>Benchmark</a:t>
            </a:r>
            <a:endParaRPr lang="fr-FR" sz="2400" i="1" dirty="0"/>
          </a:p>
        </p:txBody>
      </p:sp>
      <p:cxnSp>
        <p:nvCxnSpPr>
          <p:cNvPr id="19" name="Connecteur droit avec flèche 18"/>
          <p:cNvCxnSpPr>
            <a:endCxn id="8" idx="1"/>
          </p:cNvCxnSpPr>
          <p:nvPr/>
        </p:nvCxnSpPr>
        <p:spPr>
          <a:xfrm>
            <a:off x="5308600" y="2404533"/>
            <a:ext cx="931324" cy="6680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577848" y="4118264"/>
            <a:ext cx="766514" cy="5498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3"/>
          </p:cNvCxnSpPr>
          <p:nvPr/>
        </p:nvCxnSpPr>
        <p:spPr>
          <a:xfrm flipH="1">
            <a:off x="5577848" y="3187700"/>
            <a:ext cx="504303" cy="69249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4285273" y="2474924"/>
            <a:ext cx="117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 y z)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6344362" y="3187700"/>
            <a:ext cx="107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344362" y="4739782"/>
            <a:ext cx="96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(x̄ ȳ z̄)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126522" y="4000039"/>
            <a:ext cx="137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(r’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’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’)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pic>
        <p:nvPicPr>
          <p:cNvPr id="4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9338" y="1920016"/>
            <a:ext cx="458524" cy="458524"/>
          </a:xfrm>
          <a:prstGeom prst="rect">
            <a:avLst/>
          </a:prstGeom>
          <a:noFill/>
        </p:spPr>
      </p:pic>
      <p:pic>
        <p:nvPicPr>
          <p:cNvPr id="43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2923" y="2378540"/>
            <a:ext cx="482878" cy="482878"/>
          </a:xfrm>
          <a:prstGeom prst="rect">
            <a:avLst/>
          </a:prstGeom>
          <a:noFill/>
        </p:spPr>
      </p:pic>
      <p:pic>
        <p:nvPicPr>
          <p:cNvPr id="44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68524" y="3187700"/>
            <a:ext cx="546097" cy="546097"/>
          </a:xfrm>
          <a:prstGeom prst="rect">
            <a:avLst/>
          </a:prstGeom>
          <a:noFill/>
        </p:spPr>
      </p:pic>
      <p:pic>
        <p:nvPicPr>
          <p:cNvPr id="45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02923" y="3945731"/>
            <a:ext cx="458524" cy="458524"/>
          </a:xfrm>
          <a:prstGeom prst="rect">
            <a:avLst/>
          </a:prstGeom>
          <a:noFill/>
        </p:spPr>
      </p:pic>
      <p:sp>
        <p:nvSpPr>
          <p:cNvPr id="119" name="Espace réservé du numéro de diapositive 1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orme libre 110"/>
          <p:cNvSpPr/>
          <p:nvPr/>
        </p:nvSpPr>
        <p:spPr>
          <a:xfrm>
            <a:off x="-1510504" y="779318"/>
            <a:ext cx="4686262" cy="2408381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1300897 w 4687779"/>
              <a:gd name="connsiteY3" fmla="*/ 2969441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2258590 w 4687779"/>
              <a:gd name="connsiteY3" fmla="*/ 2302400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7779 w 4687779"/>
              <a:gd name="connsiteY2" fmla="*/ 1878153 h 2781300"/>
              <a:gd name="connsiteX3" fmla="*/ 2258590 w 4687779"/>
              <a:gd name="connsiteY3" fmla="*/ 1959500 h 2781300"/>
              <a:gd name="connsiteX4" fmla="*/ 496292 w 4687779"/>
              <a:gd name="connsiteY4" fmla="*/ 2781300 h 2781300"/>
              <a:gd name="connsiteX5" fmla="*/ 160229 w 4687779"/>
              <a:gd name="connsiteY5" fmla="*/ 2626541 h 2781300"/>
              <a:gd name="connsiteX6" fmla="*/ 0 w 4687779"/>
              <a:gd name="connsiteY6" fmla="*/ 1703077 h 2781300"/>
              <a:gd name="connsiteX7" fmla="*/ 134829 w 4687779"/>
              <a:gd name="connsiteY7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687779 w 4687779"/>
              <a:gd name="connsiteY3" fmla="*/ 1878153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626541"/>
              <a:gd name="connsiteX1" fmla="*/ 4687779 w 4687779"/>
              <a:gd name="connsiteY1" fmla="*/ 394875 h 2626541"/>
              <a:gd name="connsiteX2" fmla="*/ 4685504 w 4687779"/>
              <a:gd name="connsiteY2" fmla="*/ 1454980 h 2626541"/>
              <a:gd name="connsiteX3" fmla="*/ 4513930 w 4687779"/>
              <a:gd name="connsiteY3" fmla="*/ 1959500 h 2626541"/>
              <a:gd name="connsiteX4" fmla="*/ 2258590 w 4687779"/>
              <a:gd name="connsiteY4" fmla="*/ 1959500 h 2626541"/>
              <a:gd name="connsiteX5" fmla="*/ 565400 w 4687779"/>
              <a:gd name="connsiteY5" fmla="*/ 1848116 h 2626541"/>
              <a:gd name="connsiteX6" fmla="*/ 160229 w 4687779"/>
              <a:gd name="connsiteY6" fmla="*/ 2626541 h 2626541"/>
              <a:gd name="connsiteX7" fmla="*/ 0 w 4687779"/>
              <a:gd name="connsiteY7" fmla="*/ 1703077 h 2626541"/>
              <a:gd name="connsiteX8" fmla="*/ 134829 w 4687779"/>
              <a:gd name="connsiteY8" fmla="*/ 0 h 2626541"/>
              <a:gd name="connsiteX0" fmla="*/ 134829 w 4686262"/>
              <a:gd name="connsiteY0" fmla="*/ 0 h 2626541"/>
              <a:gd name="connsiteX1" fmla="*/ 4513930 w 4686262"/>
              <a:gd name="connsiteY1" fmla="*/ 394875 h 2626541"/>
              <a:gd name="connsiteX2" fmla="*/ 4685504 w 4686262"/>
              <a:gd name="connsiteY2" fmla="*/ 1454980 h 2626541"/>
              <a:gd name="connsiteX3" fmla="*/ 4513930 w 4686262"/>
              <a:gd name="connsiteY3" fmla="*/ 1959500 h 2626541"/>
              <a:gd name="connsiteX4" fmla="*/ 2258590 w 4686262"/>
              <a:gd name="connsiteY4" fmla="*/ 1959500 h 2626541"/>
              <a:gd name="connsiteX5" fmla="*/ 565400 w 4686262"/>
              <a:gd name="connsiteY5" fmla="*/ 1848116 h 2626541"/>
              <a:gd name="connsiteX6" fmla="*/ 160229 w 4686262"/>
              <a:gd name="connsiteY6" fmla="*/ 2626541 h 2626541"/>
              <a:gd name="connsiteX7" fmla="*/ 0 w 4686262"/>
              <a:gd name="connsiteY7" fmla="*/ 1703077 h 2626541"/>
              <a:gd name="connsiteX8" fmla="*/ 134829 w 4686262"/>
              <a:gd name="connsiteY8" fmla="*/ 0 h 26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6262" h="2626541">
                <a:moveTo>
                  <a:pt x="134829" y="0"/>
                </a:moveTo>
                <a:lnTo>
                  <a:pt x="4513930" y="394875"/>
                </a:lnTo>
                <a:cubicBezTo>
                  <a:pt x="4513172" y="748243"/>
                  <a:pt x="4686262" y="1101612"/>
                  <a:pt x="4685504" y="1454980"/>
                </a:cubicBezTo>
                <a:cubicBezTo>
                  <a:pt x="4686262" y="1596038"/>
                  <a:pt x="4525996" y="2014639"/>
                  <a:pt x="4513930" y="1959500"/>
                </a:cubicBezTo>
                <a:lnTo>
                  <a:pt x="2258590" y="1959500"/>
                </a:lnTo>
                <a:lnTo>
                  <a:pt x="565400" y="1848116"/>
                </a:lnTo>
                <a:lnTo>
                  <a:pt x="160229" y="2626541"/>
                </a:lnTo>
                <a:lnTo>
                  <a:pt x="0" y="1703077"/>
                </a:lnTo>
                <a:lnTo>
                  <a:pt x="13482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6"/>
          <p:cNvGrpSpPr/>
          <p:nvPr/>
        </p:nvGrpSpPr>
        <p:grpSpPr>
          <a:xfrm>
            <a:off x="-435430" y="162370"/>
            <a:ext cx="8182430" cy="1058305"/>
            <a:chOff x="-435429" y="-397668"/>
            <a:chExt cx="7075714" cy="1618343"/>
          </a:xfrm>
        </p:grpSpPr>
        <p:sp>
          <p:nvSpPr>
            <p:cNvPr id="27" name="Rectangle 26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02771" y="-52444"/>
            <a:ext cx="9088361" cy="1325563"/>
          </a:xfrm>
        </p:spPr>
        <p:txBody>
          <a:bodyPr/>
          <a:lstStyle/>
          <a:p>
            <a:r>
              <a:rPr lang="en-US" dirty="0" smtClean="0"/>
              <a:t>Banc </a:t>
            </a:r>
            <a:r>
              <a:rPr lang="en-US" dirty="0" err="1" smtClean="0"/>
              <a:t>d’essai</a:t>
            </a:r>
            <a:r>
              <a:rPr lang="en-US" dirty="0" smtClean="0"/>
              <a:t> et </a:t>
            </a:r>
            <a:r>
              <a:rPr lang="en-US" dirty="0" err="1" smtClean="0"/>
              <a:t>démonstration</a:t>
            </a:r>
            <a:endParaRPr lang="en-US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3979333" y="1734784"/>
            <a:ext cx="3767667" cy="35230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329723" y="2149278"/>
            <a:ext cx="797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Etats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239924" y="2841775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Radar(s)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436946" y="4404255"/>
            <a:ext cx="826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Filtre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959713" y="3649365"/>
            <a:ext cx="1618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(Attaquant)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955696" flipH="1">
            <a:off x="1843568" y="2275632"/>
            <a:ext cx="2355119" cy="1493756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4483636" y="1342703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smtClean="0"/>
              <a:t>Benchmark</a:t>
            </a:r>
            <a:endParaRPr lang="fr-FR" sz="2400" i="1" dirty="0"/>
          </a:p>
        </p:txBody>
      </p:sp>
      <p:cxnSp>
        <p:nvCxnSpPr>
          <p:cNvPr id="19" name="Connecteur droit avec flèche 18"/>
          <p:cNvCxnSpPr>
            <a:endCxn id="8" idx="1"/>
          </p:cNvCxnSpPr>
          <p:nvPr/>
        </p:nvCxnSpPr>
        <p:spPr>
          <a:xfrm>
            <a:off x="5308600" y="2404533"/>
            <a:ext cx="931324" cy="6680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577848" y="4118264"/>
            <a:ext cx="766514" cy="5498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3"/>
          </p:cNvCxnSpPr>
          <p:nvPr/>
        </p:nvCxnSpPr>
        <p:spPr>
          <a:xfrm flipH="1">
            <a:off x="5577848" y="3187700"/>
            <a:ext cx="504303" cy="69249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4285273" y="2474924"/>
            <a:ext cx="117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 y z)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6344362" y="3187700"/>
            <a:ext cx="107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344362" y="4739782"/>
            <a:ext cx="96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(x̄ ȳ z̄)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126522" y="4000039"/>
            <a:ext cx="137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(r’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’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’)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pic>
        <p:nvPicPr>
          <p:cNvPr id="4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338" y="1920016"/>
            <a:ext cx="458524" cy="458524"/>
          </a:xfrm>
          <a:prstGeom prst="rect">
            <a:avLst/>
          </a:prstGeom>
          <a:noFill/>
        </p:spPr>
      </p:pic>
      <p:pic>
        <p:nvPicPr>
          <p:cNvPr id="43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2923" y="2378540"/>
            <a:ext cx="482878" cy="482878"/>
          </a:xfrm>
          <a:prstGeom prst="rect">
            <a:avLst/>
          </a:prstGeom>
          <a:noFill/>
        </p:spPr>
      </p:pic>
      <p:pic>
        <p:nvPicPr>
          <p:cNvPr id="44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68524" y="3187700"/>
            <a:ext cx="546097" cy="546097"/>
          </a:xfrm>
          <a:prstGeom prst="rect">
            <a:avLst/>
          </a:prstGeom>
          <a:noFill/>
        </p:spPr>
      </p:pic>
      <p:pic>
        <p:nvPicPr>
          <p:cNvPr id="45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02923" y="3945731"/>
            <a:ext cx="458524" cy="458524"/>
          </a:xfrm>
          <a:prstGeom prst="rect">
            <a:avLst/>
          </a:prstGeom>
          <a:noFill/>
        </p:spPr>
      </p:pic>
      <p:sp>
        <p:nvSpPr>
          <p:cNvPr id="47" name="ZoneTexte 46"/>
          <p:cNvSpPr txBox="1"/>
          <p:nvPr/>
        </p:nvSpPr>
        <p:spPr>
          <a:xfrm>
            <a:off x="114494" y="1573536"/>
            <a:ext cx="2888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err="1" smtClean="0"/>
              <a:t>Tracks</a:t>
            </a:r>
            <a:r>
              <a:rPr lang="fr-FR" sz="2400" b="1" i="1" dirty="0" smtClean="0"/>
              <a:t> </a:t>
            </a:r>
            <a:r>
              <a:rPr lang="fr-FR" sz="2400" dirty="0" smtClean="0"/>
              <a:t>avec </a:t>
            </a:r>
            <a:endParaRPr lang="fr-FR" sz="2400" b="1" i="1" dirty="0" smtClean="0"/>
          </a:p>
          <a:p>
            <a:r>
              <a:rPr lang="fr-FR" sz="2400" b="1" i="1" dirty="0" err="1" smtClean="0"/>
              <a:t>ManeuveredAirplane</a:t>
            </a:r>
            <a:endParaRPr lang="fr-FR" sz="2400" b="1" i="1" dirty="0"/>
          </a:p>
        </p:txBody>
      </p:sp>
      <p:pic>
        <p:nvPicPr>
          <p:cNvPr id="97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5141" y="1557876"/>
            <a:ext cx="458524" cy="458524"/>
          </a:xfrm>
          <a:prstGeom prst="rect">
            <a:avLst/>
          </a:prstGeom>
          <a:noFill/>
        </p:spPr>
      </p:pic>
      <p:sp>
        <p:nvSpPr>
          <p:cNvPr id="81" name="Espace réservé du numéro de diapositive 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orme libre 110"/>
          <p:cNvSpPr/>
          <p:nvPr/>
        </p:nvSpPr>
        <p:spPr>
          <a:xfrm>
            <a:off x="-1510504" y="779318"/>
            <a:ext cx="4686262" cy="2408381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1300897 w 4687779"/>
              <a:gd name="connsiteY3" fmla="*/ 2969441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2258590 w 4687779"/>
              <a:gd name="connsiteY3" fmla="*/ 2302400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7779 w 4687779"/>
              <a:gd name="connsiteY2" fmla="*/ 1878153 h 2781300"/>
              <a:gd name="connsiteX3" fmla="*/ 2258590 w 4687779"/>
              <a:gd name="connsiteY3" fmla="*/ 1959500 h 2781300"/>
              <a:gd name="connsiteX4" fmla="*/ 496292 w 4687779"/>
              <a:gd name="connsiteY4" fmla="*/ 2781300 h 2781300"/>
              <a:gd name="connsiteX5" fmla="*/ 160229 w 4687779"/>
              <a:gd name="connsiteY5" fmla="*/ 2626541 h 2781300"/>
              <a:gd name="connsiteX6" fmla="*/ 0 w 4687779"/>
              <a:gd name="connsiteY6" fmla="*/ 1703077 h 2781300"/>
              <a:gd name="connsiteX7" fmla="*/ 134829 w 4687779"/>
              <a:gd name="connsiteY7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687779 w 4687779"/>
              <a:gd name="connsiteY3" fmla="*/ 1878153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626541"/>
              <a:gd name="connsiteX1" fmla="*/ 4687779 w 4687779"/>
              <a:gd name="connsiteY1" fmla="*/ 394875 h 2626541"/>
              <a:gd name="connsiteX2" fmla="*/ 4685504 w 4687779"/>
              <a:gd name="connsiteY2" fmla="*/ 1454980 h 2626541"/>
              <a:gd name="connsiteX3" fmla="*/ 4513930 w 4687779"/>
              <a:gd name="connsiteY3" fmla="*/ 1959500 h 2626541"/>
              <a:gd name="connsiteX4" fmla="*/ 2258590 w 4687779"/>
              <a:gd name="connsiteY4" fmla="*/ 1959500 h 2626541"/>
              <a:gd name="connsiteX5" fmla="*/ 565400 w 4687779"/>
              <a:gd name="connsiteY5" fmla="*/ 1848116 h 2626541"/>
              <a:gd name="connsiteX6" fmla="*/ 160229 w 4687779"/>
              <a:gd name="connsiteY6" fmla="*/ 2626541 h 2626541"/>
              <a:gd name="connsiteX7" fmla="*/ 0 w 4687779"/>
              <a:gd name="connsiteY7" fmla="*/ 1703077 h 2626541"/>
              <a:gd name="connsiteX8" fmla="*/ 134829 w 4687779"/>
              <a:gd name="connsiteY8" fmla="*/ 0 h 2626541"/>
              <a:gd name="connsiteX0" fmla="*/ 134829 w 4686262"/>
              <a:gd name="connsiteY0" fmla="*/ 0 h 2626541"/>
              <a:gd name="connsiteX1" fmla="*/ 4513930 w 4686262"/>
              <a:gd name="connsiteY1" fmla="*/ 394875 h 2626541"/>
              <a:gd name="connsiteX2" fmla="*/ 4685504 w 4686262"/>
              <a:gd name="connsiteY2" fmla="*/ 1454980 h 2626541"/>
              <a:gd name="connsiteX3" fmla="*/ 4513930 w 4686262"/>
              <a:gd name="connsiteY3" fmla="*/ 1959500 h 2626541"/>
              <a:gd name="connsiteX4" fmla="*/ 2258590 w 4686262"/>
              <a:gd name="connsiteY4" fmla="*/ 1959500 h 2626541"/>
              <a:gd name="connsiteX5" fmla="*/ 565400 w 4686262"/>
              <a:gd name="connsiteY5" fmla="*/ 1848116 h 2626541"/>
              <a:gd name="connsiteX6" fmla="*/ 160229 w 4686262"/>
              <a:gd name="connsiteY6" fmla="*/ 2626541 h 2626541"/>
              <a:gd name="connsiteX7" fmla="*/ 0 w 4686262"/>
              <a:gd name="connsiteY7" fmla="*/ 1703077 h 2626541"/>
              <a:gd name="connsiteX8" fmla="*/ 134829 w 4686262"/>
              <a:gd name="connsiteY8" fmla="*/ 0 h 26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6262" h="2626541">
                <a:moveTo>
                  <a:pt x="134829" y="0"/>
                </a:moveTo>
                <a:lnTo>
                  <a:pt x="4513930" y="394875"/>
                </a:lnTo>
                <a:cubicBezTo>
                  <a:pt x="4513172" y="748243"/>
                  <a:pt x="4686262" y="1101612"/>
                  <a:pt x="4685504" y="1454980"/>
                </a:cubicBezTo>
                <a:cubicBezTo>
                  <a:pt x="4686262" y="1596038"/>
                  <a:pt x="4525996" y="2014639"/>
                  <a:pt x="4513930" y="1959500"/>
                </a:cubicBezTo>
                <a:lnTo>
                  <a:pt x="2258590" y="1959500"/>
                </a:lnTo>
                <a:lnTo>
                  <a:pt x="565400" y="1848116"/>
                </a:lnTo>
                <a:lnTo>
                  <a:pt x="160229" y="2626541"/>
                </a:lnTo>
                <a:lnTo>
                  <a:pt x="0" y="1703077"/>
                </a:lnTo>
                <a:lnTo>
                  <a:pt x="13482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Forme libre 104"/>
          <p:cNvSpPr/>
          <p:nvPr/>
        </p:nvSpPr>
        <p:spPr>
          <a:xfrm>
            <a:off x="8039166" y="-533400"/>
            <a:ext cx="4687779" cy="337517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7779" h="3126108">
                <a:moveTo>
                  <a:pt x="134829" y="342900"/>
                </a:moveTo>
                <a:lnTo>
                  <a:pt x="4687779" y="0"/>
                </a:lnTo>
                <a:lnTo>
                  <a:pt x="4687779" y="3126108"/>
                </a:lnTo>
                <a:lnTo>
                  <a:pt x="1300897" y="2969441"/>
                </a:lnTo>
                <a:lnTo>
                  <a:pt x="496292" y="3124200"/>
                </a:lnTo>
                <a:lnTo>
                  <a:pt x="160229" y="2969441"/>
                </a:lnTo>
                <a:lnTo>
                  <a:pt x="0" y="2045977"/>
                </a:lnTo>
                <a:lnTo>
                  <a:pt x="134829" y="3429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6"/>
          <p:cNvGrpSpPr/>
          <p:nvPr/>
        </p:nvGrpSpPr>
        <p:grpSpPr>
          <a:xfrm>
            <a:off x="-435430" y="162370"/>
            <a:ext cx="8182430" cy="1058305"/>
            <a:chOff x="-435429" y="-397668"/>
            <a:chExt cx="7075714" cy="1618343"/>
          </a:xfrm>
        </p:grpSpPr>
        <p:sp>
          <p:nvSpPr>
            <p:cNvPr id="27" name="Rectangle 26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02771" y="-52444"/>
            <a:ext cx="9088361" cy="1325563"/>
          </a:xfrm>
        </p:spPr>
        <p:txBody>
          <a:bodyPr/>
          <a:lstStyle/>
          <a:p>
            <a:r>
              <a:rPr lang="en-US" dirty="0" smtClean="0"/>
              <a:t>Banc </a:t>
            </a:r>
            <a:r>
              <a:rPr lang="en-US" dirty="0" err="1" smtClean="0"/>
              <a:t>d’essai</a:t>
            </a:r>
            <a:r>
              <a:rPr lang="en-US" dirty="0" smtClean="0"/>
              <a:t> et </a:t>
            </a:r>
            <a:r>
              <a:rPr lang="en-US" dirty="0" err="1" smtClean="0"/>
              <a:t>démonstration</a:t>
            </a:r>
            <a:endParaRPr lang="en-US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3979333" y="1734784"/>
            <a:ext cx="3767667" cy="35230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329723" y="2149278"/>
            <a:ext cx="797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Etats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239924" y="2841775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Radar(s)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436946" y="4404255"/>
            <a:ext cx="826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Filtre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959713" y="3649365"/>
            <a:ext cx="1618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(Attaquant)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955696" flipH="1">
            <a:off x="1843568" y="2275632"/>
            <a:ext cx="2355119" cy="1493756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834750" flipH="1" flipV="1">
            <a:off x="7442529" y="2547999"/>
            <a:ext cx="2355119" cy="149307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4483636" y="1342703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smtClean="0"/>
              <a:t>Benchmark</a:t>
            </a:r>
            <a:endParaRPr lang="fr-FR" sz="2400" i="1" dirty="0"/>
          </a:p>
        </p:txBody>
      </p:sp>
      <p:cxnSp>
        <p:nvCxnSpPr>
          <p:cNvPr id="19" name="Connecteur droit avec flèche 18"/>
          <p:cNvCxnSpPr>
            <a:endCxn id="8" idx="1"/>
          </p:cNvCxnSpPr>
          <p:nvPr/>
        </p:nvCxnSpPr>
        <p:spPr>
          <a:xfrm>
            <a:off x="5308600" y="2404533"/>
            <a:ext cx="931324" cy="6680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577848" y="4118264"/>
            <a:ext cx="766514" cy="5498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3"/>
          </p:cNvCxnSpPr>
          <p:nvPr/>
        </p:nvCxnSpPr>
        <p:spPr>
          <a:xfrm flipH="1">
            <a:off x="5577848" y="3187700"/>
            <a:ext cx="504303" cy="69249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4285273" y="2474924"/>
            <a:ext cx="117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 y z)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6344362" y="3187700"/>
            <a:ext cx="107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344362" y="4739782"/>
            <a:ext cx="96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(x̄ ȳ z̄)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126522" y="4000039"/>
            <a:ext cx="137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(r’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’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’)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pic>
        <p:nvPicPr>
          <p:cNvPr id="4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338" y="1920016"/>
            <a:ext cx="458524" cy="458524"/>
          </a:xfrm>
          <a:prstGeom prst="rect">
            <a:avLst/>
          </a:prstGeom>
          <a:noFill/>
        </p:spPr>
      </p:pic>
      <p:pic>
        <p:nvPicPr>
          <p:cNvPr id="43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2923" y="2378540"/>
            <a:ext cx="482878" cy="482878"/>
          </a:xfrm>
          <a:prstGeom prst="rect">
            <a:avLst/>
          </a:prstGeom>
          <a:noFill/>
        </p:spPr>
      </p:pic>
      <p:pic>
        <p:nvPicPr>
          <p:cNvPr id="44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68524" y="3187700"/>
            <a:ext cx="546097" cy="546097"/>
          </a:xfrm>
          <a:prstGeom prst="rect">
            <a:avLst/>
          </a:prstGeom>
          <a:noFill/>
        </p:spPr>
      </p:pic>
      <p:pic>
        <p:nvPicPr>
          <p:cNvPr id="45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02923" y="3945731"/>
            <a:ext cx="458524" cy="458524"/>
          </a:xfrm>
          <a:prstGeom prst="rect">
            <a:avLst/>
          </a:prstGeom>
          <a:noFill/>
        </p:spPr>
      </p:pic>
      <p:sp>
        <p:nvSpPr>
          <p:cNvPr id="47" name="ZoneTexte 46"/>
          <p:cNvSpPr txBox="1"/>
          <p:nvPr/>
        </p:nvSpPr>
        <p:spPr>
          <a:xfrm>
            <a:off x="114494" y="1573536"/>
            <a:ext cx="2888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err="1" smtClean="0"/>
              <a:t>Tracks</a:t>
            </a:r>
            <a:r>
              <a:rPr lang="fr-FR" sz="2400" b="1" i="1" dirty="0" smtClean="0"/>
              <a:t> </a:t>
            </a:r>
            <a:r>
              <a:rPr lang="fr-FR" sz="2400" dirty="0" smtClean="0"/>
              <a:t>avec </a:t>
            </a:r>
            <a:endParaRPr lang="fr-FR" sz="2400" b="1" i="1" dirty="0" smtClean="0"/>
          </a:p>
          <a:p>
            <a:r>
              <a:rPr lang="fr-FR" sz="2400" b="1" i="1" dirty="0" err="1" smtClean="0"/>
              <a:t>ManeuveredAirplane</a:t>
            </a:r>
            <a:endParaRPr lang="fr-FR" sz="2400" b="1" i="1" dirty="0"/>
          </a:p>
        </p:txBody>
      </p:sp>
      <p:sp>
        <p:nvSpPr>
          <p:cNvPr id="51" name="ZoneTexte 50"/>
          <p:cNvSpPr txBox="1"/>
          <p:nvPr/>
        </p:nvSpPr>
        <p:spPr>
          <a:xfrm>
            <a:off x="9062271" y="262031"/>
            <a:ext cx="329820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1 Radar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9028791" y="872080"/>
            <a:ext cx="4844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 </a:t>
            </a:r>
          </a:p>
          <a:p>
            <a:r>
              <a:rPr lang="fr-FR" sz="2200" b="1" dirty="0" smtClean="0"/>
              <a:t>- Fréquences identiques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8969327" y="1795544"/>
            <a:ext cx="4584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</a:t>
            </a:r>
          </a:p>
          <a:p>
            <a:r>
              <a:rPr lang="fr-FR" sz="2200" b="1" dirty="0" smtClean="0"/>
              <a:t>- Fréquences différentes</a:t>
            </a:r>
          </a:p>
        </p:txBody>
      </p:sp>
      <p:pic>
        <p:nvPicPr>
          <p:cNvPr id="54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0973" y="312508"/>
            <a:ext cx="411188" cy="411188"/>
          </a:xfrm>
          <a:prstGeom prst="rect">
            <a:avLst/>
          </a:prstGeom>
          <a:noFill/>
        </p:spPr>
      </p:pic>
      <p:pic>
        <p:nvPicPr>
          <p:cNvPr id="55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39830" y="923676"/>
            <a:ext cx="411188" cy="411188"/>
          </a:xfrm>
          <a:prstGeom prst="rect">
            <a:avLst/>
          </a:prstGeom>
          <a:noFill/>
        </p:spPr>
      </p:pic>
      <p:pic>
        <p:nvPicPr>
          <p:cNvPr id="56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5424" y="1070867"/>
            <a:ext cx="411188" cy="411188"/>
          </a:xfrm>
          <a:prstGeom prst="rect">
            <a:avLst/>
          </a:prstGeom>
          <a:noFill/>
        </p:spPr>
      </p:pic>
      <p:pic>
        <p:nvPicPr>
          <p:cNvPr id="57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45379" y="1748347"/>
            <a:ext cx="411188" cy="411188"/>
          </a:xfrm>
          <a:prstGeom prst="rect">
            <a:avLst/>
          </a:prstGeom>
          <a:noFill/>
        </p:spPr>
      </p:pic>
      <p:pic>
        <p:nvPicPr>
          <p:cNvPr id="58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0973" y="1895538"/>
            <a:ext cx="411188" cy="411188"/>
          </a:xfrm>
          <a:prstGeom prst="rect">
            <a:avLst/>
          </a:prstGeom>
          <a:noFill/>
        </p:spPr>
      </p:pic>
      <p:pic>
        <p:nvPicPr>
          <p:cNvPr id="59" name="Picture 2" descr="C:\Users\qde\Desktop\Kalman-FalseDataInjection\Presentations\FlatIcons\price-tag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57408" y="2167677"/>
            <a:ext cx="387130" cy="387130"/>
          </a:xfrm>
          <a:prstGeom prst="rect">
            <a:avLst/>
          </a:prstGeom>
          <a:noFill/>
        </p:spPr>
      </p:pic>
      <p:pic>
        <p:nvPicPr>
          <p:cNvPr id="97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5141" y="1557876"/>
            <a:ext cx="458524" cy="458524"/>
          </a:xfrm>
          <a:prstGeom prst="rect">
            <a:avLst/>
          </a:prstGeom>
          <a:noFill/>
        </p:spPr>
      </p:pic>
      <p:sp>
        <p:nvSpPr>
          <p:cNvPr id="81" name="Espace réservé du numéro de diapositive 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orme libre 110"/>
          <p:cNvSpPr/>
          <p:nvPr/>
        </p:nvSpPr>
        <p:spPr>
          <a:xfrm>
            <a:off x="-1510504" y="779318"/>
            <a:ext cx="4686262" cy="2408381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1300897 w 4687779"/>
              <a:gd name="connsiteY3" fmla="*/ 2969441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2258590 w 4687779"/>
              <a:gd name="connsiteY3" fmla="*/ 2302400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7779 w 4687779"/>
              <a:gd name="connsiteY2" fmla="*/ 1878153 h 2781300"/>
              <a:gd name="connsiteX3" fmla="*/ 2258590 w 4687779"/>
              <a:gd name="connsiteY3" fmla="*/ 1959500 h 2781300"/>
              <a:gd name="connsiteX4" fmla="*/ 496292 w 4687779"/>
              <a:gd name="connsiteY4" fmla="*/ 2781300 h 2781300"/>
              <a:gd name="connsiteX5" fmla="*/ 160229 w 4687779"/>
              <a:gd name="connsiteY5" fmla="*/ 2626541 h 2781300"/>
              <a:gd name="connsiteX6" fmla="*/ 0 w 4687779"/>
              <a:gd name="connsiteY6" fmla="*/ 1703077 h 2781300"/>
              <a:gd name="connsiteX7" fmla="*/ 134829 w 4687779"/>
              <a:gd name="connsiteY7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687779 w 4687779"/>
              <a:gd name="connsiteY3" fmla="*/ 1878153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626541"/>
              <a:gd name="connsiteX1" fmla="*/ 4687779 w 4687779"/>
              <a:gd name="connsiteY1" fmla="*/ 394875 h 2626541"/>
              <a:gd name="connsiteX2" fmla="*/ 4685504 w 4687779"/>
              <a:gd name="connsiteY2" fmla="*/ 1454980 h 2626541"/>
              <a:gd name="connsiteX3" fmla="*/ 4513930 w 4687779"/>
              <a:gd name="connsiteY3" fmla="*/ 1959500 h 2626541"/>
              <a:gd name="connsiteX4" fmla="*/ 2258590 w 4687779"/>
              <a:gd name="connsiteY4" fmla="*/ 1959500 h 2626541"/>
              <a:gd name="connsiteX5" fmla="*/ 565400 w 4687779"/>
              <a:gd name="connsiteY5" fmla="*/ 1848116 h 2626541"/>
              <a:gd name="connsiteX6" fmla="*/ 160229 w 4687779"/>
              <a:gd name="connsiteY6" fmla="*/ 2626541 h 2626541"/>
              <a:gd name="connsiteX7" fmla="*/ 0 w 4687779"/>
              <a:gd name="connsiteY7" fmla="*/ 1703077 h 2626541"/>
              <a:gd name="connsiteX8" fmla="*/ 134829 w 4687779"/>
              <a:gd name="connsiteY8" fmla="*/ 0 h 2626541"/>
              <a:gd name="connsiteX0" fmla="*/ 134829 w 4686262"/>
              <a:gd name="connsiteY0" fmla="*/ 0 h 2626541"/>
              <a:gd name="connsiteX1" fmla="*/ 4513930 w 4686262"/>
              <a:gd name="connsiteY1" fmla="*/ 394875 h 2626541"/>
              <a:gd name="connsiteX2" fmla="*/ 4685504 w 4686262"/>
              <a:gd name="connsiteY2" fmla="*/ 1454980 h 2626541"/>
              <a:gd name="connsiteX3" fmla="*/ 4513930 w 4686262"/>
              <a:gd name="connsiteY3" fmla="*/ 1959500 h 2626541"/>
              <a:gd name="connsiteX4" fmla="*/ 2258590 w 4686262"/>
              <a:gd name="connsiteY4" fmla="*/ 1959500 h 2626541"/>
              <a:gd name="connsiteX5" fmla="*/ 565400 w 4686262"/>
              <a:gd name="connsiteY5" fmla="*/ 1848116 h 2626541"/>
              <a:gd name="connsiteX6" fmla="*/ 160229 w 4686262"/>
              <a:gd name="connsiteY6" fmla="*/ 2626541 h 2626541"/>
              <a:gd name="connsiteX7" fmla="*/ 0 w 4686262"/>
              <a:gd name="connsiteY7" fmla="*/ 1703077 h 2626541"/>
              <a:gd name="connsiteX8" fmla="*/ 134829 w 4686262"/>
              <a:gd name="connsiteY8" fmla="*/ 0 h 26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6262" h="2626541">
                <a:moveTo>
                  <a:pt x="134829" y="0"/>
                </a:moveTo>
                <a:lnTo>
                  <a:pt x="4513930" y="394875"/>
                </a:lnTo>
                <a:cubicBezTo>
                  <a:pt x="4513172" y="748243"/>
                  <a:pt x="4686262" y="1101612"/>
                  <a:pt x="4685504" y="1454980"/>
                </a:cubicBezTo>
                <a:cubicBezTo>
                  <a:pt x="4686262" y="1596038"/>
                  <a:pt x="4525996" y="2014639"/>
                  <a:pt x="4513930" y="1959500"/>
                </a:cubicBezTo>
                <a:lnTo>
                  <a:pt x="2258590" y="1959500"/>
                </a:lnTo>
                <a:lnTo>
                  <a:pt x="565400" y="1848116"/>
                </a:lnTo>
                <a:lnTo>
                  <a:pt x="160229" y="2626541"/>
                </a:lnTo>
                <a:lnTo>
                  <a:pt x="0" y="1703077"/>
                </a:lnTo>
                <a:lnTo>
                  <a:pt x="13482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Forme libre 108"/>
          <p:cNvSpPr/>
          <p:nvPr/>
        </p:nvSpPr>
        <p:spPr>
          <a:xfrm>
            <a:off x="-945104" y="4676448"/>
            <a:ext cx="4772633" cy="311586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2742154 w 4687779"/>
              <a:gd name="connsiteY1" fmla="*/ 151536 h 3126108"/>
              <a:gd name="connsiteX2" fmla="*/ 4687779 w 4687779"/>
              <a:gd name="connsiteY2" fmla="*/ 0 h 3126108"/>
              <a:gd name="connsiteX3" fmla="*/ 4687779 w 4687779"/>
              <a:gd name="connsiteY3" fmla="*/ 3126108 h 3126108"/>
              <a:gd name="connsiteX4" fmla="*/ 1300897 w 4687779"/>
              <a:gd name="connsiteY4" fmla="*/ 2969441 h 3126108"/>
              <a:gd name="connsiteX5" fmla="*/ 496292 w 4687779"/>
              <a:gd name="connsiteY5" fmla="*/ 3124200 h 3126108"/>
              <a:gd name="connsiteX6" fmla="*/ 160229 w 4687779"/>
              <a:gd name="connsiteY6" fmla="*/ 2969441 h 3126108"/>
              <a:gd name="connsiteX7" fmla="*/ 0 w 4687779"/>
              <a:gd name="connsiteY7" fmla="*/ 2045977 h 3126108"/>
              <a:gd name="connsiteX8" fmla="*/ 134829 w 4687779"/>
              <a:gd name="connsiteY8" fmla="*/ 342900 h 3126108"/>
              <a:gd name="connsiteX0" fmla="*/ 134829 w 4687779"/>
              <a:gd name="connsiteY0" fmla="*/ 342900 h 3126108"/>
              <a:gd name="connsiteX1" fmla="*/ 3241396 w 4687779"/>
              <a:gd name="connsiteY1" fmla="*/ 197806 h 3126108"/>
              <a:gd name="connsiteX2" fmla="*/ 4687779 w 4687779"/>
              <a:gd name="connsiteY2" fmla="*/ 0 h 3126108"/>
              <a:gd name="connsiteX3" fmla="*/ 4687779 w 4687779"/>
              <a:gd name="connsiteY3" fmla="*/ 3126108 h 3126108"/>
              <a:gd name="connsiteX4" fmla="*/ 1300897 w 4687779"/>
              <a:gd name="connsiteY4" fmla="*/ 2969441 h 3126108"/>
              <a:gd name="connsiteX5" fmla="*/ 496292 w 4687779"/>
              <a:gd name="connsiteY5" fmla="*/ 3124200 h 3126108"/>
              <a:gd name="connsiteX6" fmla="*/ 160229 w 4687779"/>
              <a:gd name="connsiteY6" fmla="*/ 2969441 h 3126108"/>
              <a:gd name="connsiteX7" fmla="*/ 0 w 4687779"/>
              <a:gd name="connsiteY7" fmla="*/ 2045977 h 3126108"/>
              <a:gd name="connsiteX8" fmla="*/ 134829 w 4687779"/>
              <a:gd name="connsiteY8" fmla="*/ 342900 h 3126108"/>
              <a:gd name="connsiteX0" fmla="*/ 134829 w 4687779"/>
              <a:gd name="connsiteY0" fmla="*/ 334042 h 3117250"/>
              <a:gd name="connsiteX1" fmla="*/ 3241396 w 4687779"/>
              <a:gd name="connsiteY1" fmla="*/ 188948 h 3117250"/>
              <a:gd name="connsiteX2" fmla="*/ 4484908 w 4687779"/>
              <a:gd name="connsiteY2" fmla="*/ 0 h 3117250"/>
              <a:gd name="connsiteX3" fmla="*/ 4687779 w 4687779"/>
              <a:gd name="connsiteY3" fmla="*/ 3117250 h 3117250"/>
              <a:gd name="connsiteX4" fmla="*/ 1300897 w 4687779"/>
              <a:gd name="connsiteY4" fmla="*/ 2960583 h 3117250"/>
              <a:gd name="connsiteX5" fmla="*/ 496292 w 4687779"/>
              <a:gd name="connsiteY5" fmla="*/ 3115342 h 3117250"/>
              <a:gd name="connsiteX6" fmla="*/ 160229 w 4687779"/>
              <a:gd name="connsiteY6" fmla="*/ 2960583 h 3117250"/>
              <a:gd name="connsiteX7" fmla="*/ 0 w 4687779"/>
              <a:gd name="connsiteY7" fmla="*/ 2037119 h 3117250"/>
              <a:gd name="connsiteX8" fmla="*/ 134829 w 4687779"/>
              <a:gd name="connsiteY8" fmla="*/ 334042 h 3117250"/>
              <a:gd name="connsiteX0" fmla="*/ 134829 w 4687779"/>
              <a:gd name="connsiteY0" fmla="*/ 334042 h 3117250"/>
              <a:gd name="connsiteX1" fmla="*/ 3241396 w 4687779"/>
              <a:gd name="connsiteY1" fmla="*/ 188948 h 3117250"/>
              <a:gd name="connsiteX2" fmla="*/ 4484908 w 4687779"/>
              <a:gd name="connsiteY2" fmla="*/ 0 h 3117250"/>
              <a:gd name="connsiteX3" fmla="*/ 4687779 w 4687779"/>
              <a:gd name="connsiteY3" fmla="*/ 3117250 h 3117250"/>
              <a:gd name="connsiteX4" fmla="*/ 1300897 w 4687779"/>
              <a:gd name="connsiteY4" fmla="*/ 2960583 h 3117250"/>
              <a:gd name="connsiteX5" fmla="*/ 496292 w 4687779"/>
              <a:gd name="connsiteY5" fmla="*/ 3115342 h 3117250"/>
              <a:gd name="connsiteX6" fmla="*/ 160229 w 4687779"/>
              <a:gd name="connsiteY6" fmla="*/ 2960583 h 3117250"/>
              <a:gd name="connsiteX7" fmla="*/ 0 w 4687779"/>
              <a:gd name="connsiteY7" fmla="*/ 2037119 h 3117250"/>
              <a:gd name="connsiteX8" fmla="*/ 134829 w 4687779"/>
              <a:gd name="connsiteY8" fmla="*/ 334042 h 3117250"/>
              <a:gd name="connsiteX0" fmla="*/ 134829 w 4654132"/>
              <a:gd name="connsiteY0" fmla="*/ 334042 h 3115342"/>
              <a:gd name="connsiteX1" fmla="*/ 3241396 w 4654132"/>
              <a:gd name="connsiteY1" fmla="*/ 188948 h 3115342"/>
              <a:gd name="connsiteX2" fmla="*/ 4484908 w 4654132"/>
              <a:gd name="connsiteY2" fmla="*/ 0 h 3115342"/>
              <a:gd name="connsiteX3" fmla="*/ 4399504 w 4654132"/>
              <a:gd name="connsiteY3" fmla="*/ 2422328 h 3115342"/>
              <a:gd name="connsiteX4" fmla="*/ 1300897 w 4654132"/>
              <a:gd name="connsiteY4" fmla="*/ 2960583 h 3115342"/>
              <a:gd name="connsiteX5" fmla="*/ 496292 w 4654132"/>
              <a:gd name="connsiteY5" fmla="*/ 3115342 h 3115342"/>
              <a:gd name="connsiteX6" fmla="*/ 160229 w 4654132"/>
              <a:gd name="connsiteY6" fmla="*/ 2960583 h 3115342"/>
              <a:gd name="connsiteX7" fmla="*/ 0 w 4654132"/>
              <a:gd name="connsiteY7" fmla="*/ 2037119 h 3115342"/>
              <a:gd name="connsiteX8" fmla="*/ 134829 w 4654132"/>
              <a:gd name="connsiteY8" fmla="*/ 334042 h 3115342"/>
              <a:gd name="connsiteX0" fmla="*/ 134829 w 4823356"/>
              <a:gd name="connsiteY0" fmla="*/ 334042 h 3115342"/>
              <a:gd name="connsiteX1" fmla="*/ 3241396 w 4823356"/>
              <a:gd name="connsiteY1" fmla="*/ 188948 h 3115342"/>
              <a:gd name="connsiteX2" fmla="*/ 4654132 w 4823356"/>
              <a:gd name="connsiteY2" fmla="*/ 0 h 3115342"/>
              <a:gd name="connsiteX3" fmla="*/ 4399504 w 4823356"/>
              <a:gd name="connsiteY3" fmla="*/ 2422328 h 3115342"/>
              <a:gd name="connsiteX4" fmla="*/ 1300897 w 4823356"/>
              <a:gd name="connsiteY4" fmla="*/ 2960583 h 3115342"/>
              <a:gd name="connsiteX5" fmla="*/ 496292 w 4823356"/>
              <a:gd name="connsiteY5" fmla="*/ 3115342 h 3115342"/>
              <a:gd name="connsiteX6" fmla="*/ 160229 w 4823356"/>
              <a:gd name="connsiteY6" fmla="*/ 2960583 h 3115342"/>
              <a:gd name="connsiteX7" fmla="*/ 0 w 4823356"/>
              <a:gd name="connsiteY7" fmla="*/ 2037119 h 3115342"/>
              <a:gd name="connsiteX8" fmla="*/ 134829 w 4823356"/>
              <a:gd name="connsiteY8" fmla="*/ 334042 h 3115342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399504 w 4654132"/>
              <a:gd name="connsiteY3" fmla="*/ 24666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654132 w 4654132"/>
              <a:gd name="connsiteY3" fmla="*/ 19078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654132 w 4654132"/>
              <a:gd name="connsiteY3" fmla="*/ 23142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107124 h 3159655"/>
              <a:gd name="connsiteX2" fmla="*/ 4654132 w 4654132"/>
              <a:gd name="connsiteY2" fmla="*/ 44313 h 3159655"/>
              <a:gd name="connsiteX3" fmla="*/ 4654132 w 4654132"/>
              <a:gd name="connsiteY3" fmla="*/ 23142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287086 h 3068386"/>
              <a:gd name="connsiteX1" fmla="*/ 3241396 w 4654132"/>
              <a:gd name="connsiteY1" fmla="*/ 15855 h 3068386"/>
              <a:gd name="connsiteX2" fmla="*/ 4484908 w 4654132"/>
              <a:gd name="connsiteY2" fmla="*/ 44313 h 3068386"/>
              <a:gd name="connsiteX3" fmla="*/ 4654132 w 4654132"/>
              <a:gd name="connsiteY3" fmla="*/ 2222972 h 3068386"/>
              <a:gd name="connsiteX4" fmla="*/ 1300897 w 4654132"/>
              <a:gd name="connsiteY4" fmla="*/ 2913627 h 3068386"/>
              <a:gd name="connsiteX5" fmla="*/ 496292 w 4654132"/>
              <a:gd name="connsiteY5" fmla="*/ 3068386 h 3068386"/>
              <a:gd name="connsiteX6" fmla="*/ 160229 w 4654132"/>
              <a:gd name="connsiteY6" fmla="*/ 2913627 h 3068386"/>
              <a:gd name="connsiteX7" fmla="*/ 0 w 4654132"/>
              <a:gd name="connsiteY7" fmla="*/ 1990163 h 3068386"/>
              <a:gd name="connsiteX8" fmla="*/ 134829 w 4654132"/>
              <a:gd name="connsiteY8" fmla="*/ 287086 h 3068386"/>
              <a:gd name="connsiteX0" fmla="*/ 134829 w 4654132"/>
              <a:gd name="connsiteY0" fmla="*/ 331399 h 3112699"/>
              <a:gd name="connsiteX1" fmla="*/ 3241396 w 4654132"/>
              <a:gd name="connsiteY1" fmla="*/ 60168 h 3112699"/>
              <a:gd name="connsiteX2" fmla="*/ 4484908 w 4654132"/>
              <a:gd name="connsiteY2" fmla="*/ 44313 h 3112699"/>
              <a:gd name="connsiteX3" fmla="*/ 4654132 w 4654132"/>
              <a:gd name="connsiteY3" fmla="*/ 2267285 h 3112699"/>
              <a:gd name="connsiteX4" fmla="*/ 1300897 w 4654132"/>
              <a:gd name="connsiteY4" fmla="*/ 2957940 h 3112699"/>
              <a:gd name="connsiteX5" fmla="*/ 496292 w 4654132"/>
              <a:gd name="connsiteY5" fmla="*/ 3112699 h 3112699"/>
              <a:gd name="connsiteX6" fmla="*/ 160229 w 4654132"/>
              <a:gd name="connsiteY6" fmla="*/ 2957940 h 3112699"/>
              <a:gd name="connsiteX7" fmla="*/ 0 w 4654132"/>
              <a:gd name="connsiteY7" fmla="*/ 2034476 h 3112699"/>
              <a:gd name="connsiteX8" fmla="*/ 134829 w 4654132"/>
              <a:gd name="connsiteY8" fmla="*/ 331399 h 3112699"/>
              <a:gd name="connsiteX0" fmla="*/ 134829 w 5185383"/>
              <a:gd name="connsiteY0" fmla="*/ 453908 h 3235208"/>
              <a:gd name="connsiteX1" fmla="*/ 3241396 w 5185383"/>
              <a:gd name="connsiteY1" fmla="*/ 182677 h 3235208"/>
              <a:gd name="connsiteX2" fmla="*/ 4484908 w 5185383"/>
              <a:gd name="connsiteY2" fmla="*/ 166822 h 3235208"/>
              <a:gd name="connsiteX3" fmla="*/ 4488404 w 5185383"/>
              <a:gd name="connsiteY3" fmla="*/ 370495 h 3235208"/>
              <a:gd name="connsiteX4" fmla="*/ 4654132 w 5185383"/>
              <a:gd name="connsiteY4" fmla="*/ 2389794 h 3235208"/>
              <a:gd name="connsiteX5" fmla="*/ 1300897 w 5185383"/>
              <a:gd name="connsiteY5" fmla="*/ 3080449 h 3235208"/>
              <a:gd name="connsiteX6" fmla="*/ 496292 w 5185383"/>
              <a:gd name="connsiteY6" fmla="*/ 3235208 h 3235208"/>
              <a:gd name="connsiteX7" fmla="*/ 160229 w 5185383"/>
              <a:gd name="connsiteY7" fmla="*/ 3080449 h 3235208"/>
              <a:gd name="connsiteX8" fmla="*/ 0 w 5185383"/>
              <a:gd name="connsiteY8" fmla="*/ 2156985 h 3235208"/>
              <a:gd name="connsiteX9" fmla="*/ 134829 w 5185383"/>
              <a:gd name="connsiteY9" fmla="*/ 453908 h 3235208"/>
              <a:gd name="connsiteX0" fmla="*/ 134829 w 5185383"/>
              <a:gd name="connsiteY0" fmla="*/ 334565 h 3115865"/>
              <a:gd name="connsiteX1" fmla="*/ 3241396 w 5185383"/>
              <a:gd name="connsiteY1" fmla="*/ 63334 h 3115865"/>
              <a:gd name="connsiteX2" fmla="*/ 4484908 w 5185383"/>
              <a:gd name="connsiteY2" fmla="*/ 47479 h 3115865"/>
              <a:gd name="connsiteX3" fmla="*/ 4669700 w 5185383"/>
              <a:gd name="connsiteY3" fmla="*/ 370495 h 3115865"/>
              <a:gd name="connsiteX4" fmla="*/ 4654132 w 5185383"/>
              <a:gd name="connsiteY4" fmla="*/ 2270451 h 3115865"/>
              <a:gd name="connsiteX5" fmla="*/ 1300897 w 5185383"/>
              <a:gd name="connsiteY5" fmla="*/ 2961106 h 3115865"/>
              <a:gd name="connsiteX6" fmla="*/ 496292 w 5185383"/>
              <a:gd name="connsiteY6" fmla="*/ 3115865 h 3115865"/>
              <a:gd name="connsiteX7" fmla="*/ 160229 w 5185383"/>
              <a:gd name="connsiteY7" fmla="*/ 2961106 h 3115865"/>
              <a:gd name="connsiteX8" fmla="*/ 0 w 5185383"/>
              <a:gd name="connsiteY8" fmla="*/ 2037642 h 3115865"/>
              <a:gd name="connsiteX9" fmla="*/ 134829 w 5185383"/>
              <a:gd name="connsiteY9" fmla="*/ 334565 h 3115865"/>
              <a:gd name="connsiteX0" fmla="*/ 134829 w 5248883"/>
              <a:gd name="connsiteY0" fmla="*/ 334565 h 3115865"/>
              <a:gd name="connsiteX1" fmla="*/ 3241396 w 5248883"/>
              <a:gd name="connsiteY1" fmla="*/ 63334 h 3115865"/>
              <a:gd name="connsiteX2" fmla="*/ 4484908 w 5248883"/>
              <a:gd name="connsiteY2" fmla="*/ 47479 h 3115865"/>
              <a:gd name="connsiteX3" fmla="*/ 4669700 w 5248883"/>
              <a:gd name="connsiteY3" fmla="*/ 370495 h 3115865"/>
              <a:gd name="connsiteX4" fmla="*/ 4869404 w 5248883"/>
              <a:gd name="connsiteY4" fmla="*/ 1241752 h 3115865"/>
              <a:gd name="connsiteX5" fmla="*/ 4654132 w 5248883"/>
              <a:gd name="connsiteY5" fmla="*/ 2270451 h 3115865"/>
              <a:gd name="connsiteX6" fmla="*/ 1300897 w 5248883"/>
              <a:gd name="connsiteY6" fmla="*/ 2961106 h 3115865"/>
              <a:gd name="connsiteX7" fmla="*/ 496292 w 5248883"/>
              <a:gd name="connsiteY7" fmla="*/ 3115865 h 3115865"/>
              <a:gd name="connsiteX8" fmla="*/ 160229 w 5248883"/>
              <a:gd name="connsiteY8" fmla="*/ 2961106 h 3115865"/>
              <a:gd name="connsiteX9" fmla="*/ 0 w 5248883"/>
              <a:gd name="connsiteY9" fmla="*/ 2037642 h 3115865"/>
              <a:gd name="connsiteX10" fmla="*/ 134829 w 5248883"/>
              <a:gd name="connsiteY10" fmla="*/ 334565 h 3115865"/>
              <a:gd name="connsiteX0" fmla="*/ 134829 w 5248883"/>
              <a:gd name="connsiteY0" fmla="*/ 334565 h 3115865"/>
              <a:gd name="connsiteX1" fmla="*/ 3241396 w 5248883"/>
              <a:gd name="connsiteY1" fmla="*/ 63334 h 3115865"/>
              <a:gd name="connsiteX2" fmla="*/ 4484908 w 5248883"/>
              <a:gd name="connsiteY2" fmla="*/ 47479 h 3115865"/>
              <a:gd name="connsiteX3" fmla="*/ 4669700 w 5248883"/>
              <a:gd name="connsiteY3" fmla="*/ 370495 h 3115865"/>
              <a:gd name="connsiteX4" fmla="*/ 4484908 w 5248883"/>
              <a:gd name="connsiteY4" fmla="*/ 2027690 h 3115865"/>
              <a:gd name="connsiteX5" fmla="*/ 4654132 w 5248883"/>
              <a:gd name="connsiteY5" fmla="*/ 2270451 h 3115865"/>
              <a:gd name="connsiteX6" fmla="*/ 1300897 w 5248883"/>
              <a:gd name="connsiteY6" fmla="*/ 2961106 h 3115865"/>
              <a:gd name="connsiteX7" fmla="*/ 496292 w 5248883"/>
              <a:gd name="connsiteY7" fmla="*/ 3115865 h 3115865"/>
              <a:gd name="connsiteX8" fmla="*/ 160229 w 5248883"/>
              <a:gd name="connsiteY8" fmla="*/ 2961106 h 3115865"/>
              <a:gd name="connsiteX9" fmla="*/ 0 w 5248883"/>
              <a:gd name="connsiteY9" fmla="*/ 2037642 h 3115865"/>
              <a:gd name="connsiteX10" fmla="*/ 134829 w 524888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6970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7605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7605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72633" h="3115865">
                <a:moveTo>
                  <a:pt x="134829" y="334565"/>
                </a:moveTo>
                <a:lnTo>
                  <a:pt x="3241396" y="63334"/>
                </a:lnTo>
                <a:lnTo>
                  <a:pt x="4484908" y="47479"/>
                </a:lnTo>
                <a:cubicBezTo>
                  <a:pt x="4692743" y="78782"/>
                  <a:pt x="4647846" y="0"/>
                  <a:pt x="4676050" y="370495"/>
                </a:cubicBezTo>
                <a:cubicBezTo>
                  <a:pt x="4671804" y="1401383"/>
                  <a:pt x="4567936" y="1647595"/>
                  <a:pt x="4484908" y="2027690"/>
                </a:cubicBezTo>
                <a:cubicBezTo>
                  <a:pt x="4401880" y="2407785"/>
                  <a:pt x="4772633" y="2364508"/>
                  <a:pt x="4177882" y="2651067"/>
                </a:cubicBezTo>
                <a:lnTo>
                  <a:pt x="1300897" y="2961106"/>
                </a:lnTo>
                <a:lnTo>
                  <a:pt x="496292" y="3115865"/>
                </a:lnTo>
                <a:lnTo>
                  <a:pt x="160229" y="2961106"/>
                </a:lnTo>
                <a:lnTo>
                  <a:pt x="0" y="2037642"/>
                </a:lnTo>
                <a:lnTo>
                  <a:pt x="134829" y="33456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Forme libre 104"/>
          <p:cNvSpPr/>
          <p:nvPr/>
        </p:nvSpPr>
        <p:spPr>
          <a:xfrm>
            <a:off x="8039166" y="-533400"/>
            <a:ext cx="4687779" cy="337517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7779" h="3126108">
                <a:moveTo>
                  <a:pt x="134829" y="342900"/>
                </a:moveTo>
                <a:lnTo>
                  <a:pt x="4687779" y="0"/>
                </a:lnTo>
                <a:lnTo>
                  <a:pt x="4687779" y="3126108"/>
                </a:lnTo>
                <a:lnTo>
                  <a:pt x="1300897" y="2969441"/>
                </a:lnTo>
                <a:lnTo>
                  <a:pt x="496292" y="3124200"/>
                </a:lnTo>
                <a:lnTo>
                  <a:pt x="160229" y="2969441"/>
                </a:lnTo>
                <a:lnTo>
                  <a:pt x="0" y="2045977"/>
                </a:lnTo>
                <a:lnTo>
                  <a:pt x="134829" y="3429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6"/>
          <p:cNvGrpSpPr/>
          <p:nvPr/>
        </p:nvGrpSpPr>
        <p:grpSpPr>
          <a:xfrm>
            <a:off x="-435430" y="162370"/>
            <a:ext cx="8182430" cy="1058305"/>
            <a:chOff x="-435429" y="-397668"/>
            <a:chExt cx="7075714" cy="1618343"/>
          </a:xfrm>
        </p:grpSpPr>
        <p:sp>
          <p:nvSpPr>
            <p:cNvPr id="27" name="Rectangle 26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02771" y="-52444"/>
            <a:ext cx="9088361" cy="1325563"/>
          </a:xfrm>
        </p:spPr>
        <p:txBody>
          <a:bodyPr/>
          <a:lstStyle/>
          <a:p>
            <a:r>
              <a:rPr lang="en-US" dirty="0" smtClean="0"/>
              <a:t>Banc </a:t>
            </a:r>
            <a:r>
              <a:rPr lang="en-US" dirty="0" err="1" smtClean="0"/>
              <a:t>d’essai</a:t>
            </a:r>
            <a:r>
              <a:rPr lang="en-US" dirty="0" smtClean="0"/>
              <a:t> et </a:t>
            </a:r>
            <a:r>
              <a:rPr lang="en-US" dirty="0" err="1" smtClean="0"/>
              <a:t>démonstration</a:t>
            </a:r>
            <a:endParaRPr lang="en-US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3979333" y="1734784"/>
            <a:ext cx="3767667" cy="35230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329723" y="2149278"/>
            <a:ext cx="797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Etats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239924" y="2841775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Radar(s)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436946" y="4404255"/>
            <a:ext cx="826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Filtre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959713" y="3649365"/>
            <a:ext cx="1618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(Attaquant)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955696" flipH="1">
            <a:off x="1843568" y="2275632"/>
            <a:ext cx="2355119" cy="1493756"/>
          </a:xfrm>
          <a:prstGeom prst="rect">
            <a:avLst/>
          </a:prstGeom>
        </p:spPr>
      </p:pic>
      <p:pic>
        <p:nvPicPr>
          <p:cNvPr id="12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314755" flipH="1" flipV="1">
            <a:off x="1638832" y="3410170"/>
            <a:ext cx="2355119" cy="1580977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834750" flipH="1" flipV="1">
            <a:off x="7442529" y="2547999"/>
            <a:ext cx="2355119" cy="149307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4483636" y="1342703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smtClean="0"/>
              <a:t>Benchmark</a:t>
            </a:r>
            <a:endParaRPr lang="fr-FR" sz="2400" i="1" dirty="0"/>
          </a:p>
        </p:txBody>
      </p:sp>
      <p:cxnSp>
        <p:nvCxnSpPr>
          <p:cNvPr id="19" name="Connecteur droit avec flèche 18"/>
          <p:cNvCxnSpPr>
            <a:endCxn id="8" idx="1"/>
          </p:cNvCxnSpPr>
          <p:nvPr/>
        </p:nvCxnSpPr>
        <p:spPr>
          <a:xfrm>
            <a:off x="5308600" y="2404533"/>
            <a:ext cx="931324" cy="6680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577848" y="4118264"/>
            <a:ext cx="766514" cy="5498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3"/>
          </p:cNvCxnSpPr>
          <p:nvPr/>
        </p:nvCxnSpPr>
        <p:spPr>
          <a:xfrm flipH="1">
            <a:off x="5577848" y="3187700"/>
            <a:ext cx="504303" cy="69249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4285273" y="2474924"/>
            <a:ext cx="117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 y z)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6344362" y="3187700"/>
            <a:ext cx="107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344362" y="4739782"/>
            <a:ext cx="96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(x̄ ȳ z̄)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126522" y="4000039"/>
            <a:ext cx="137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(r’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’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’)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pic>
        <p:nvPicPr>
          <p:cNvPr id="4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338" y="1920016"/>
            <a:ext cx="458524" cy="458524"/>
          </a:xfrm>
          <a:prstGeom prst="rect">
            <a:avLst/>
          </a:prstGeom>
          <a:noFill/>
        </p:spPr>
      </p:pic>
      <p:pic>
        <p:nvPicPr>
          <p:cNvPr id="43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2923" y="2378540"/>
            <a:ext cx="482878" cy="482878"/>
          </a:xfrm>
          <a:prstGeom prst="rect">
            <a:avLst/>
          </a:prstGeom>
          <a:noFill/>
        </p:spPr>
      </p:pic>
      <p:pic>
        <p:nvPicPr>
          <p:cNvPr id="44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68524" y="3187700"/>
            <a:ext cx="546097" cy="546097"/>
          </a:xfrm>
          <a:prstGeom prst="rect">
            <a:avLst/>
          </a:prstGeom>
          <a:noFill/>
        </p:spPr>
      </p:pic>
      <p:pic>
        <p:nvPicPr>
          <p:cNvPr id="45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02923" y="3945731"/>
            <a:ext cx="458524" cy="458524"/>
          </a:xfrm>
          <a:prstGeom prst="rect">
            <a:avLst/>
          </a:prstGeom>
          <a:noFill/>
        </p:spPr>
      </p:pic>
      <p:sp>
        <p:nvSpPr>
          <p:cNvPr id="47" name="ZoneTexte 46"/>
          <p:cNvSpPr txBox="1"/>
          <p:nvPr/>
        </p:nvSpPr>
        <p:spPr>
          <a:xfrm>
            <a:off x="114494" y="1573536"/>
            <a:ext cx="2888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err="1" smtClean="0"/>
              <a:t>Tracks</a:t>
            </a:r>
            <a:r>
              <a:rPr lang="fr-FR" sz="2400" b="1" i="1" dirty="0" smtClean="0"/>
              <a:t> </a:t>
            </a:r>
            <a:r>
              <a:rPr lang="fr-FR" sz="2400" dirty="0" smtClean="0"/>
              <a:t>avec </a:t>
            </a:r>
            <a:endParaRPr lang="fr-FR" sz="2400" b="1" i="1" dirty="0" smtClean="0"/>
          </a:p>
          <a:p>
            <a:r>
              <a:rPr lang="fr-FR" sz="2400" b="1" i="1" dirty="0" err="1" smtClean="0"/>
              <a:t>ManeuveredAirplane</a:t>
            </a:r>
            <a:endParaRPr lang="fr-FR" sz="2400" b="1" i="1" dirty="0"/>
          </a:p>
        </p:txBody>
      </p:sp>
      <p:sp>
        <p:nvSpPr>
          <p:cNvPr id="51" name="ZoneTexte 50"/>
          <p:cNvSpPr txBox="1"/>
          <p:nvPr/>
        </p:nvSpPr>
        <p:spPr>
          <a:xfrm>
            <a:off x="9062271" y="262031"/>
            <a:ext cx="329820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1 Radar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9028791" y="872080"/>
            <a:ext cx="4844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 </a:t>
            </a:r>
          </a:p>
          <a:p>
            <a:r>
              <a:rPr lang="fr-FR" sz="2200" b="1" dirty="0" smtClean="0"/>
              <a:t>- Fréquences identiques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8969327" y="1795544"/>
            <a:ext cx="4584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</a:t>
            </a:r>
          </a:p>
          <a:p>
            <a:r>
              <a:rPr lang="fr-FR" sz="2200" b="1" dirty="0" smtClean="0"/>
              <a:t>- Fréquences différentes</a:t>
            </a:r>
          </a:p>
        </p:txBody>
      </p:sp>
      <p:pic>
        <p:nvPicPr>
          <p:cNvPr id="54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0973" y="312508"/>
            <a:ext cx="411188" cy="411188"/>
          </a:xfrm>
          <a:prstGeom prst="rect">
            <a:avLst/>
          </a:prstGeom>
          <a:noFill/>
        </p:spPr>
      </p:pic>
      <p:pic>
        <p:nvPicPr>
          <p:cNvPr id="55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39830" y="923676"/>
            <a:ext cx="411188" cy="411188"/>
          </a:xfrm>
          <a:prstGeom prst="rect">
            <a:avLst/>
          </a:prstGeom>
          <a:noFill/>
        </p:spPr>
      </p:pic>
      <p:pic>
        <p:nvPicPr>
          <p:cNvPr id="56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5424" y="1070867"/>
            <a:ext cx="411188" cy="411188"/>
          </a:xfrm>
          <a:prstGeom prst="rect">
            <a:avLst/>
          </a:prstGeom>
          <a:noFill/>
        </p:spPr>
      </p:pic>
      <p:pic>
        <p:nvPicPr>
          <p:cNvPr id="57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45379" y="1748347"/>
            <a:ext cx="411188" cy="411188"/>
          </a:xfrm>
          <a:prstGeom prst="rect">
            <a:avLst/>
          </a:prstGeom>
          <a:noFill/>
        </p:spPr>
      </p:pic>
      <p:pic>
        <p:nvPicPr>
          <p:cNvPr id="58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0973" y="1895538"/>
            <a:ext cx="411188" cy="411188"/>
          </a:xfrm>
          <a:prstGeom prst="rect">
            <a:avLst/>
          </a:prstGeom>
          <a:noFill/>
        </p:spPr>
      </p:pic>
      <p:pic>
        <p:nvPicPr>
          <p:cNvPr id="59" name="Picture 2" descr="C:\Users\qde\Desktop\Kalman-FalseDataInjection\Presentations\FlatIcons\price-tag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57408" y="2167677"/>
            <a:ext cx="387130" cy="387130"/>
          </a:xfrm>
          <a:prstGeom prst="rect">
            <a:avLst/>
          </a:prstGeom>
          <a:noFill/>
        </p:spPr>
      </p:pic>
      <p:pic>
        <p:nvPicPr>
          <p:cNvPr id="97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5141" y="1557876"/>
            <a:ext cx="458524" cy="458524"/>
          </a:xfrm>
          <a:prstGeom prst="rect">
            <a:avLst/>
          </a:prstGeom>
          <a:noFill/>
        </p:spPr>
      </p:pic>
      <p:sp>
        <p:nvSpPr>
          <p:cNvPr id="93" name="Espace réservé du numéro de diapositive 9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60" name="ZoneTexte 59"/>
          <p:cNvSpPr txBox="1"/>
          <p:nvPr/>
        </p:nvSpPr>
        <p:spPr>
          <a:xfrm>
            <a:off x="249244" y="5090184"/>
            <a:ext cx="3336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DOSAttacker</a:t>
            </a:r>
            <a:endParaRPr lang="fr-FR" sz="2400" b="1" i="1" dirty="0" smtClean="0"/>
          </a:p>
          <a:p>
            <a:r>
              <a:rPr lang="fr-FR" sz="2400" b="1" i="1" dirty="0" err="1" smtClean="0"/>
              <a:t>DriftAttacker</a:t>
            </a:r>
            <a:endParaRPr lang="fr-FR" sz="2400" b="1" i="1" dirty="0" smtClean="0"/>
          </a:p>
          <a:p>
            <a:r>
              <a:rPr lang="fr-FR" sz="2400" b="1" i="1" dirty="0" err="1" smtClean="0"/>
              <a:t>CumulativeDriftAttacker</a:t>
            </a:r>
            <a:endParaRPr lang="fr-FR" sz="2400" b="1" i="1" dirty="0" smtClean="0"/>
          </a:p>
        </p:txBody>
      </p:sp>
      <p:pic>
        <p:nvPicPr>
          <p:cNvPr id="61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02709" y="5445128"/>
            <a:ext cx="546097" cy="546097"/>
          </a:xfrm>
          <a:prstGeom prst="rect">
            <a:avLst/>
          </a:prstGeom>
          <a:noFill/>
        </p:spPr>
      </p:pic>
      <p:pic>
        <p:nvPicPr>
          <p:cNvPr id="62" name="Picture 2" descr="C:\Users\qde\Desktop\Kalman-FalseDataInjection\Presentations\FlatIcons\nuclear-bomb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094957" y="4852739"/>
            <a:ext cx="697415" cy="6974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orme libre 110"/>
          <p:cNvSpPr/>
          <p:nvPr/>
        </p:nvSpPr>
        <p:spPr>
          <a:xfrm>
            <a:off x="-1510504" y="779318"/>
            <a:ext cx="4686262" cy="2408381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1300897 w 4687779"/>
              <a:gd name="connsiteY3" fmla="*/ 2969441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2258590 w 4687779"/>
              <a:gd name="connsiteY3" fmla="*/ 2302400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7779 w 4687779"/>
              <a:gd name="connsiteY2" fmla="*/ 1878153 h 2781300"/>
              <a:gd name="connsiteX3" fmla="*/ 2258590 w 4687779"/>
              <a:gd name="connsiteY3" fmla="*/ 1959500 h 2781300"/>
              <a:gd name="connsiteX4" fmla="*/ 496292 w 4687779"/>
              <a:gd name="connsiteY4" fmla="*/ 2781300 h 2781300"/>
              <a:gd name="connsiteX5" fmla="*/ 160229 w 4687779"/>
              <a:gd name="connsiteY5" fmla="*/ 2626541 h 2781300"/>
              <a:gd name="connsiteX6" fmla="*/ 0 w 4687779"/>
              <a:gd name="connsiteY6" fmla="*/ 1703077 h 2781300"/>
              <a:gd name="connsiteX7" fmla="*/ 134829 w 4687779"/>
              <a:gd name="connsiteY7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687779 w 4687779"/>
              <a:gd name="connsiteY3" fmla="*/ 1878153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626541"/>
              <a:gd name="connsiteX1" fmla="*/ 4687779 w 4687779"/>
              <a:gd name="connsiteY1" fmla="*/ 394875 h 2626541"/>
              <a:gd name="connsiteX2" fmla="*/ 4685504 w 4687779"/>
              <a:gd name="connsiteY2" fmla="*/ 1454980 h 2626541"/>
              <a:gd name="connsiteX3" fmla="*/ 4513930 w 4687779"/>
              <a:gd name="connsiteY3" fmla="*/ 1959500 h 2626541"/>
              <a:gd name="connsiteX4" fmla="*/ 2258590 w 4687779"/>
              <a:gd name="connsiteY4" fmla="*/ 1959500 h 2626541"/>
              <a:gd name="connsiteX5" fmla="*/ 565400 w 4687779"/>
              <a:gd name="connsiteY5" fmla="*/ 1848116 h 2626541"/>
              <a:gd name="connsiteX6" fmla="*/ 160229 w 4687779"/>
              <a:gd name="connsiteY6" fmla="*/ 2626541 h 2626541"/>
              <a:gd name="connsiteX7" fmla="*/ 0 w 4687779"/>
              <a:gd name="connsiteY7" fmla="*/ 1703077 h 2626541"/>
              <a:gd name="connsiteX8" fmla="*/ 134829 w 4687779"/>
              <a:gd name="connsiteY8" fmla="*/ 0 h 2626541"/>
              <a:gd name="connsiteX0" fmla="*/ 134829 w 4686262"/>
              <a:gd name="connsiteY0" fmla="*/ 0 h 2626541"/>
              <a:gd name="connsiteX1" fmla="*/ 4513930 w 4686262"/>
              <a:gd name="connsiteY1" fmla="*/ 394875 h 2626541"/>
              <a:gd name="connsiteX2" fmla="*/ 4685504 w 4686262"/>
              <a:gd name="connsiteY2" fmla="*/ 1454980 h 2626541"/>
              <a:gd name="connsiteX3" fmla="*/ 4513930 w 4686262"/>
              <a:gd name="connsiteY3" fmla="*/ 1959500 h 2626541"/>
              <a:gd name="connsiteX4" fmla="*/ 2258590 w 4686262"/>
              <a:gd name="connsiteY4" fmla="*/ 1959500 h 2626541"/>
              <a:gd name="connsiteX5" fmla="*/ 565400 w 4686262"/>
              <a:gd name="connsiteY5" fmla="*/ 1848116 h 2626541"/>
              <a:gd name="connsiteX6" fmla="*/ 160229 w 4686262"/>
              <a:gd name="connsiteY6" fmla="*/ 2626541 h 2626541"/>
              <a:gd name="connsiteX7" fmla="*/ 0 w 4686262"/>
              <a:gd name="connsiteY7" fmla="*/ 1703077 h 2626541"/>
              <a:gd name="connsiteX8" fmla="*/ 134829 w 4686262"/>
              <a:gd name="connsiteY8" fmla="*/ 0 h 26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6262" h="2626541">
                <a:moveTo>
                  <a:pt x="134829" y="0"/>
                </a:moveTo>
                <a:lnTo>
                  <a:pt x="4513930" y="394875"/>
                </a:lnTo>
                <a:cubicBezTo>
                  <a:pt x="4513172" y="748243"/>
                  <a:pt x="4686262" y="1101612"/>
                  <a:pt x="4685504" y="1454980"/>
                </a:cubicBezTo>
                <a:cubicBezTo>
                  <a:pt x="4686262" y="1596038"/>
                  <a:pt x="4525996" y="2014639"/>
                  <a:pt x="4513930" y="1959500"/>
                </a:cubicBezTo>
                <a:lnTo>
                  <a:pt x="2258590" y="1959500"/>
                </a:lnTo>
                <a:lnTo>
                  <a:pt x="565400" y="1848116"/>
                </a:lnTo>
                <a:lnTo>
                  <a:pt x="160229" y="2626541"/>
                </a:lnTo>
                <a:lnTo>
                  <a:pt x="0" y="1703077"/>
                </a:lnTo>
                <a:lnTo>
                  <a:pt x="13482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Forme libre 108"/>
          <p:cNvSpPr/>
          <p:nvPr/>
        </p:nvSpPr>
        <p:spPr>
          <a:xfrm>
            <a:off x="-945104" y="4676448"/>
            <a:ext cx="4772633" cy="311586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2742154 w 4687779"/>
              <a:gd name="connsiteY1" fmla="*/ 151536 h 3126108"/>
              <a:gd name="connsiteX2" fmla="*/ 4687779 w 4687779"/>
              <a:gd name="connsiteY2" fmla="*/ 0 h 3126108"/>
              <a:gd name="connsiteX3" fmla="*/ 4687779 w 4687779"/>
              <a:gd name="connsiteY3" fmla="*/ 3126108 h 3126108"/>
              <a:gd name="connsiteX4" fmla="*/ 1300897 w 4687779"/>
              <a:gd name="connsiteY4" fmla="*/ 2969441 h 3126108"/>
              <a:gd name="connsiteX5" fmla="*/ 496292 w 4687779"/>
              <a:gd name="connsiteY5" fmla="*/ 3124200 h 3126108"/>
              <a:gd name="connsiteX6" fmla="*/ 160229 w 4687779"/>
              <a:gd name="connsiteY6" fmla="*/ 2969441 h 3126108"/>
              <a:gd name="connsiteX7" fmla="*/ 0 w 4687779"/>
              <a:gd name="connsiteY7" fmla="*/ 2045977 h 3126108"/>
              <a:gd name="connsiteX8" fmla="*/ 134829 w 4687779"/>
              <a:gd name="connsiteY8" fmla="*/ 342900 h 3126108"/>
              <a:gd name="connsiteX0" fmla="*/ 134829 w 4687779"/>
              <a:gd name="connsiteY0" fmla="*/ 342900 h 3126108"/>
              <a:gd name="connsiteX1" fmla="*/ 3241396 w 4687779"/>
              <a:gd name="connsiteY1" fmla="*/ 197806 h 3126108"/>
              <a:gd name="connsiteX2" fmla="*/ 4687779 w 4687779"/>
              <a:gd name="connsiteY2" fmla="*/ 0 h 3126108"/>
              <a:gd name="connsiteX3" fmla="*/ 4687779 w 4687779"/>
              <a:gd name="connsiteY3" fmla="*/ 3126108 h 3126108"/>
              <a:gd name="connsiteX4" fmla="*/ 1300897 w 4687779"/>
              <a:gd name="connsiteY4" fmla="*/ 2969441 h 3126108"/>
              <a:gd name="connsiteX5" fmla="*/ 496292 w 4687779"/>
              <a:gd name="connsiteY5" fmla="*/ 3124200 h 3126108"/>
              <a:gd name="connsiteX6" fmla="*/ 160229 w 4687779"/>
              <a:gd name="connsiteY6" fmla="*/ 2969441 h 3126108"/>
              <a:gd name="connsiteX7" fmla="*/ 0 w 4687779"/>
              <a:gd name="connsiteY7" fmla="*/ 2045977 h 3126108"/>
              <a:gd name="connsiteX8" fmla="*/ 134829 w 4687779"/>
              <a:gd name="connsiteY8" fmla="*/ 342900 h 3126108"/>
              <a:gd name="connsiteX0" fmla="*/ 134829 w 4687779"/>
              <a:gd name="connsiteY0" fmla="*/ 334042 h 3117250"/>
              <a:gd name="connsiteX1" fmla="*/ 3241396 w 4687779"/>
              <a:gd name="connsiteY1" fmla="*/ 188948 h 3117250"/>
              <a:gd name="connsiteX2" fmla="*/ 4484908 w 4687779"/>
              <a:gd name="connsiteY2" fmla="*/ 0 h 3117250"/>
              <a:gd name="connsiteX3" fmla="*/ 4687779 w 4687779"/>
              <a:gd name="connsiteY3" fmla="*/ 3117250 h 3117250"/>
              <a:gd name="connsiteX4" fmla="*/ 1300897 w 4687779"/>
              <a:gd name="connsiteY4" fmla="*/ 2960583 h 3117250"/>
              <a:gd name="connsiteX5" fmla="*/ 496292 w 4687779"/>
              <a:gd name="connsiteY5" fmla="*/ 3115342 h 3117250"/>
              <a:gd name="connsiteX6" fmla="*/ 160229 w 4687779"/>
              <a:gd name="connsiteY6" fmla="*/ 2960583 h 3117250"/>
              <a:gd name="connsiteX7" fmla="*/ 0 w 4687779"/>
              <a:gd name="connsiteY7" fmla="*/ 2037119 h 3117250"/>
              <a:gd name="connsiteX8" fmla="*/ 134829 w 4687779"/>
              <a:gd name="connsiteY8" fmla="*/ 334042 h 3117250"/>
              <a:gd name="connsiteX0" fmla="*/ 134829 w 4687779"/>
              <a:gd name="connsiteY0" fmla="*/ 334042 h 3117250"/>
              <a:gd name="connsiteX1" fmla="*/ 3241396 w 4687779"/>
              <a:gd name="connsiteY1" fmla="*/ 188948 h 3117250"/>
              <a:gd name="connsiteX2" fmla="*/ 4484908 w 4687779"/>
              <a:gd name="connsiteY2" fmla="*/ 0 h 3117250"/>
              <a:gd name="connsiteX3" fmla="*/ 4687779 w 4687779"/>
              <a:gd name="connsiteY3" fmla="*/ 3117250 h 3117250"/>
              <a:gd name="connsiteX4" fmla="*/ 1300897 w 4687779"/>
              <a:gd name="connsiteY4" fmla="*/ 2960583 h 3117250"/>
              <a:gd name="connsiteX5" fmla="*/ 496292 w 4687779"/>
              <a:gd name="connsiteY5" fmla="*/ 3115342 h 3117250"/>
              <a:gd name="connsiteX6" fmla="*/ 160229 w 4687779"/>
              <a:gd name="connsiteY6" fmla="*/ 2960583 h 3117250"/>
              <a:gd name="connsiteX7" fmla="*/ 0 w 4687779"/>
              <a:gd name="connsiteY7" fmla="*/ 2037119 h 3117250"/>
              <a:gd name="connsiteX8" fmla="*/ 134829 w 4687779"/>
              <a:gd name="connsiteY8" fmla="*/ 334042 h 3117250"/>
              <a:gd name="connsiteX0" fmla="*/ 134829 w 4654132"/>
              <a:gd name="connsiteY0" fmla="*/ 334042 h 3115342"/>
              <a:gd name="connsiteX1" fmla="*/ 3241396 w 4654132"/>
              <a:gd name="connsiteY1" fmla="*/ 188948 h 3115342"/>
              <a:gd name="connsiteX2" fmla="*/ 4484908 w 4654132"/>
              <a:gd name="connsiteY2" fmla="*/ 0 h 3115342"/>
              <a:gd name="connsiteX3" fmla="*/ 4399504 w 4654132"/>
              <a:gd name="connsiteY3" fmla="*/ 2422328 h 3115342"/>
              <a:gd name="connsiteX4" fmla="*/ 1300897 w 4654132"/>
              <a:gd name="connsiteY4" fmla="*/ 2960583 h 3115342"/>
              <a:gd name="connsiteX5" fmla="*/ 496292 w 4654132"/>
              <a:gd name="connsiteY5" fmla="*/ 3115342 h 3115342"/>
              <a:gd name="connsiteX6" fmla="*/ 160229 w 4654132"/>
              <a:gd name="connsiteY6" fmla="*/ 2960583 h 3115342"/>
              <a:gd name="connsiteX7" fmla="*/ 0 w 4654132"/>
              <a:gd name="connsiteY7" fmla="*/ 2037119 h 3115342"/>
              <a:gd name="connsiteX8" fmla="*/ 134829 w 4654132"/>
              <a:gd name="connsiteY8" fmla="*/ 334042 h 3115342"/>
              <a:gd name="connsiteX0" fmla="*/ 134829 w 4823356"/>
              <a:gd name="connsiteY0" fmla="*/ 334042 h 3115342"/>
              <a:gd name="connsiteX1" fmla="*/ 3241396 w 4823356"/>
              <a:gd name="connsiteY1" fmla="*/ 188948 h 3115342"/>
              <a:gd name="connsiteX2" fmla="*/ 4654132 w 4823356"/>
              <a:gd name="connsiteY2" fmla="*/ 0 h 3115342"/>
              <a:gd name="connsiteX3" fmla="*/ 4399504 w 4823356"/>
              <a:gd name="connsiteY3" fmla="*/ 2422328 h 3115342"/>
              <a:gd name="connsiteX4" fmla="*/ 1300897 w 4823356"/>
              <a:gd name="connsiteY4" fmla="*/ 2960583 h 3115342"/>
              <a:gd name="connsiteX5" fmla="*/ 496292 w 4823356"/>
              <a:gd name="connsiteY5" fmla="*/ 3115342 h 3115342"/>
              <a:gd name="connsiteX6" fmla="*/ 160229 w 4823356"/>
              <a:gd name="connsiteY6" fmla="*/ 2960583 h 3115342"/>
              <a:gd name="connsiteX7" fmla="*/ 0 w 4823356"/>
              <a:gd name="connsiteY7" fmla="*/ 2037119 h 3115342"/>
              <a:gd name="connsiteX8" fmla="*/ 134829 w 4823356"/>
              <a:gd name="connsiteY8" fmla="*/ 334042 h 3115342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399504 w 4654132"/>
              <a:gd name="connsiteY3" fmla="*/ 24666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654132 w 4654132"/>
              <a:gd name="connsiteY3" fmla="*/ 19078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654132 w 4654132"/>
              <a:gd name="connsiteY3" fmla="*/ 23142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107124 h 3159655"/>
              <a:gd name="connsiteX2" fmla="*/ 4654132 w 4654132"/>
              <a:gd name="connsiteY2" fmla="*/ 44313 h 3159655"/>
              <a:gd name="connsiteX3" fmla="*/ 4654132 w 4654132"/>
              <a:gd name="connsiteY3" fmla="*/ 23142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287086 h 3068386"/>
              <a:gd name="connsiteX1" fmla="*/ 3241396 w 4654132"/>
              <a:gd name="connsiteY1" fmla="*/ 15855 h 3068386"/>
              <a:gd name="connsiteX2" fmla="*/ 4484908 w 4654132"/>
              <a:gd name="connsiteY2" fmla="*/ 44313 h 3068386"/>
              <a:gd name="connsiteX3" fmla="*/ 4654132 w 4654132"/>
              <a:gd name="connsiteY3" fmla="*/ 2222972 h 3068386"/>
              <a:gd name="connsiteX4" fmla="*/ 1300897 w 4654132"/>
              <a:gd name="connsiteY4" fmla="*/ 2913627 h 3068386"/>
              <a:gd name="connsiteX5" fmla="*/ 496292 w 4654132"/>
              <a:gd name="connsiteY5" fmla="*/ 3068386 h 3068386"/>
              <a:gd name="connsiteX6" fmla="*/ 160229 w 4654132"/>
              <a:gd name="connsiteY6" fmla="*/ 2913627 h 3068386"/>
              <a:gd name="connsiteX7" fmla="*/ 0 w 4654132"/>
              <a:gd name="connsiteY7" fmla="*/ 1990163 h 3068386"/>
              <a:gd name="connsiteX8" fmla="*/ 134829 w 4654132"/>
              <a:gd name="connsiteY8" fmla="*/ 287086 h 3068386"/>
              <a:gd name="connsiteX0" fmla="*/ 134829 w 4654132"/>
              <a:gd name="connsiteY0" fmla="*/ 331399 h 3112699"/>
              <a:gd name="connsiteX1" fmla="*/ 3241396 w 4654132"/>
              <a:gd name="connsiteY1" fmla="*/ 60168 h 3112699"/>
              <a:gd name="connsiteX2" fmla="*/ 4484908 w 4654132"/>
              <a:gd name="connsiteY2" fmla="*/ 44313 h 3112699"/>
              <a:gd name="connsiteX3" fmla="*/ 4654132 w 4654132"/>
              <a:gd name="connsiteY3" fmla="*/ 2267285 h 3112699"/>
              <a:gd name="connsiteX4" fmla="*/ 1300897 w 4654132"/>
              <a:gd name="connsiteY4" fmla="*/ 2957940 h 3112699"/>
              <a:gd name="connsiteX5" fmla="*/ 496292 w 4654132"/>
              <a:gd name="connsiteY5" fmla="*/ 3112699 h 3112699"/>
              <a:gd name="connsiteX6" fmla="*/ 160229 w 4654132"/>
              <a:gd name="connsiteY6" fmla="*/ 2957940 h 3112699"/>
              <a:gd name="connsiteX7" fmla="*/ 0 w 4654132"/>
              <a:gd name="connsiteY7" fmla="*/ 2034476 h 3112699"/>
              <a:gd name="connsiteX8" fmla="*/ 134829 w 4654132"/>
              <a:gd name="connsiteY8" fmla="*/ 331399 h 3112699"/>
              <a:gd name="connsiteX0" fmla="*/ 134829 w 5185383"/>
              <a:gd name="connsiteY0" fmla="*/ 453908 h 3235208"/>
              <a:gd name="connsiteX1" fmla="*/ 3241396 w 5185383"/>
              <a:gd name="connsiteY1" fmla="*/ 182677 h 3235208"/>
              <a:gd name="connsiteX2" fmla="*/ 4484908 w 5185383"/>
              <a:gd name="connsiteY2" fmla="*/ 166822 h 3235208"/>
              <a:gd name="connsiteX3" fmla="*/ 4488404 w 5185383"/>
              <a:gd name="connsiteY3" fmla="*/ 370495 h 3235208"/>
              <a:gd name="connsiteX4" fmla="*/ 4654132 w 5185383"/>
              <a:gd name="connsiteY4" fmla="*/ 2389794 h 3235208"/>
              <a:gd name="connsiteX5" fmla="*/ 1300897 w 5185383"/>
              <a:gd name="connsiteY5" fmla="*/ 3080449 h 3235208"/>
              <a:gd name="connsiteX6" fmla="*/ 496292 w 5185383"/>
              <a:gd name="connsiteY6" fmla="*/ 3235208 h 3235208"/>
              <a:gd name="connsiteX7" fmla="*/ 160229 w 5185383"/>
              <a:gd name="connsiteY7" fmla="*/ 3080449 h 3235208"/>
              <a:gd name="connsiteX8" fmla="*/ 0 w 5185383"/>
              <a:gd name="connsiteY8" fmla="*/ 2156985 h 3235208"/>
              <a:gd name="connsiteX9" fmla="*/ 134829 w 5185383"/>
              <a:gd name="connsiteY9" fmla="*/ 453908 h 3235208"/>
              <a:gd name="connsiteX0" fmla="*/ 134829 w 5185383"/>
              <a:gd name="connsiteY0" fmla="*/ 334565 h 3115865"/>
              <a:gd name="connsiteX1" fmla="*/ 3241396 w 5185383"/>
              <a:gd name="connsiteY1" fmla="*/ 63334 h 3115865"/>
              <a:gd name="connsiteX2" fmla="*/ 4484908 w 5185383"/>
              <a:gd name="connsiteY2" fmla="*/ 47479 h 3115865"/>
              <a:gd name="connsiteX3" fmla="*/ 4669700 w 5185383"/>
              <a:gd name="connsiteY3" fmla="*/ 370495 h 3115865"/>
              <a:gd name="connsiteX4" fmla="*/ 4654132 w 5185383"/>
              <a:gd name="connsiteY4" fmla="*/ 2270451 h 3115865"/>
              <a:gd name="connsiteX5" fmla="*/ 1300897 w 5185383"/>
              <a:gd name="connsiteY5" fmla="*/ 2961106 h 3115865"/>
              <a:gd name="connsiteX6" fmla="*/ 496292 w 5185383"/>
              <a:gd name="connsiteY6" fmla="*/ 3115865 h 3115865"/>
              <a:gd name="connsiteX7" fmla="*/ 160229 w 5185383"/>
              <a:gd name="connsiteY7" fmla="*/ 2961106 h 3115865"/>
              <a:gd name="connsiteX8" fmla="*/ 0 w 5185383"/>
              <a:gd name="connsiteY8" fmla="*/ 2037642 h 3115865"/>
              <a:gd name="connsiteX9" fmla="*/ 134829 w 5185383"/>
              <a:gd name="connsiteY9" fmla="*/ 334565 h 3115865"/>
              <a:gd name="connsiteX0" fmla="*/ 134829 w 5248883"/>
              <a:gd name="connsiteY0" fmla="*/ 334565 h 3115865"/>
              <a:gd name="connsiteX1" fmla="*/ 3241396 w 5248883"/>
              <a:gd name="connsiteY1" fmla="*/ 63334 h 3115865"/>
              <a:gd name="connsiteX2" fmla="*/ 4484908 w 5248883"/>
              <a:gd name="connsiteY2" fmla="*/ 47479 h 3115865"/>
              <a:gd name="connsiteX3" fmla="*/ 4669700 w 5248883"/>
              <a:gd name="connsiteY3" fmla="*/ 370495 h 3115865"/>
              <a:gd name="connsiteX4" fmla="*/ 4869404 w 5248883"/>
              <a:gd name="connsiteY4" fmla="*/ 1241752 h 3115865"/>
              <a:gd name="connsiteX5" fmla="*/ 4654132 w 5248883"/>
              <a:gd name="connsiteY5" fmla="*/ 2270451 h 3115865"/>
              <a:gd name="connsiteX6" fmla="*/ 1300897 w 5248883"/>
              <a:gd name="connsiteY6" fmla="*/ 2961106 h 3115865"/>
              <a:gd name="connsiteX7" fmla="*/ 496292 w 5248883"/>
              <a:gd name="connsiteY7" fmla="*/ 3115865 h 3115865"/>
              <a:gd name="connsiteX8" fmla="*/ 160229 w 5248883"/>
              <a:gd name="connsiteY8" fmla="*/ 2961106 h 3115865"/>
              <a:gd name="connsiteX9" fmla="*/ 0 w 5248883"/>
              <a:gd name="connsiteY9" fmla="*/ 2037642 h 3115865"/>
              <a:gd name="connsiteX10" fmla="*/ 134829 w 5248883"/>
              <a:gd name="connsiteY10" fmla="*/ 334565 h 3115865"/>
              <a:gd name="connsiteX0" fmla="*/ 134829 w 5248883"/>
              <a:gd name="connsiteY0" fmla="*/ 334565 h 3115865"/>
              <a:gd name="connsiteX1" fmla="*/ 3241396 w 5248883"/>
              <a:gd name="connsiteY1" fmla="*/ 63334 h 3115865"/>
              <a:gd name="connsiteX2" fmla="*/ 4484908 w 5248883"/>
              <a:gd name="connsiteY2" fmla="*/ 47479 h 3115865"/>
              <a:gd name="connsiteX3" fmla="*/ 4669700 w 5248883"/>
              <a:gd name="connsiteY3" fmla="*/ 370495 h 3115865"/>
              <a:gd name="connsiteX4" fmla="*/ 4484908 w 5248883"/>
              <a:gd name="connsiteY4" fmla="*/ 2027690 h 3115865"/>
              <a:gd name="connsiteX5" fmla="*/ 4654132 w 5248883"/>
              <a:gd name="connsiteY5" fmla="*/ 2270451 h 3115865"/>
              <a:gd name="connsiteX6" fmla="*/ 1300897 w 5248883"/>
              <a:gd name="connsiteY6" fmla="*/ 2961106 h 3115865"/>
              <a:gd name="connsiteX7" fmla="*/ 496292 w 5248883"/>
              <a:gd name="connsiteY7" fmla="*/ 3115865 h 3115865"/>
              <a:gd name="connsiteX8" fmla="*/ 160229 w 5248883"/>
              <a:gd name="connsiteY8" fmla="*/ 2961106 h 3115865"/>
              <a:gd name="connsiteX9" fmla="*/ 0 w 5248883"/>
              <a:gd name="connsiteY9" fmla="*/ 2037642 h 3115865"/>
              <a:gd name="connsiteX10" fmla="*/ 134829 w 524888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6970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7605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7605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72633" h="3115865">
                <a:moveTo>
                  <a:pt x="134829" y="334565"/>
                </a:moveTo>
                <a:lnTo>
                  <a:pt x="3241396" y="63334"/>
                </a:lnTo>
                <a:lnTo>
                  <a:pt x="4484908" y="47479"/>
                </a:lnTo>
                <a:cubicBezTo>
                  <a:pt x="4692743" y="78782"/>
                  <a:pt x="4647846" y="0"/>
                  <a:pt x="4676050" y="370495"/>
                </a:cubicBezTo>
                <a:cubicBezTo>
                  <a:pt x="4671804" y="1401383"/>
                  <a:pt x="4567936" y="1647595"/>
                  <a:pt x="4484908" y="2027690"/>
                </a:cubicBezTo>
                <a:cubicBezTo>
                  <a:pt x="4401880" y="2407785"/>
                  <a:pt x="4772633" y="2364508"/>
                  <a:pt x="4177882" y="2651067"/>
                </a:cubicBezTo>
                <a:lnTo>
                  <a:pt x="1300897" y="2961106"/>
                </a:lnTo>
                <a:lnTo>
                  <a:pt x="496292" y="3115865"/>
                </a:lnTo>
                <a:lnTo>
                  <a:pt x="160229" y="2961106"/>
                </a:lnTo>
                <a:lnTo>
                  <a:pt x="0" y="2037642"/>
                </a:lnTo>
                <a:lnTo>
                  <a:pt x="134829" y="33456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Forme libre 107"/>
          <p:cNvSpPr/>
          <p:nvPr/>
        </p:nvSpPr>
        <p:spPr>
          <a:xfrm>
            <a:off x="7942443" y="3022510"/>
            <a:ext cx="5102744" cy="430500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602162 w 4687779"/>
              <a:gd name="connsiteY0" fmla="*/ 371872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602162 w 4687779"/>
              <a:gd name="connsiteY7" fmla="*/ 371872 h 3126108"/>
              <a:gd name="connsiteX0" fmla="*/ 1602162 w 4687779"/>
              <a:gd name="connsiteY0" fmla="*/ 371872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881842 w 4687779"/>
              <a:gd name="connsiteY7" fmla="*/ 1124040 h 3126108"/>
              <a:gd name="connsiteX8" fmla="*/ 1602162 w 4687779"/>
              <a:gd name="connsiteY8" fmla="*/ 371872 h 3126108"/>
              <a:gd name="connsiteX0" fmla="*/ 1602162 w 4687779"/>
              <a:gd name="connsiteY0" fmla="*/ 371872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507703 w 4687779"/>
              <a:gd name="connsiteY7" fmla="*/ 1299195 h 3126108"/>
              <a:gd name="connsiteX8" fmla="*/ 1602162 w 4687779"/>
              <a:gd name="connsiteY8" fmla="*/ 371872 h 3126108"/>
              <a:gd name="connsiteX0" fmla="*/ 1441933 w 4527550"/>
              <a:gd name="connsiteY0" fmla="*/ 371872 h 3126108"/>
              <a:gd name="connsiteX1" fmla="*/ 4527550 w 4527550"/>
              <a:gd name="connsiteY1" fmla="*/ 0 h 3126108"/>
              <a:gd name="connsiteX2" fmla="*/ 4527550 w 4527550"/>
              <a:gd name="connsiteY2" fmla="*/ 3126108 h 3126108"/>
              <a:gd name="connsiteX3" fmla="*/ 1140668 w 4527550"/>
              <a:gd name="connsiteY3" fmla="*/ 2969441 h 3126108"/>
              <a:gd name="connsiteX4" fmla="*/ 336063 w 4527550"/>
              <a:gd name="connsiteY4" fmla="*/ 3124200 h 3126108"/>
              <a:gd name="connsiteX5" fmla="*/ 0 w 4527550"/>
              <a:gd name="connsiteY5" fmla="*/ 2969441 h 3126108"/>
              <a:gd name="connsiteX6" fmla="*/ 127787 w 4527550"/>
              <a:gd name="connsiteY6" fmla="*/ 1849821 h 3126108"/>
              <a:gd name="connsiteX7" fmla="*/ 1347474 w 4527550"/>
              <a:gd name="connsiteY7" fmla="*/ 1299195 h 3126108"/>
              <a:gd name="connsiteX8" fmla="*/ 1441933 w 4527550"/>
              <a:gd name="connsiteY8" fmla="*/ 371872 h 3126108"/>
              <a:gd name="connsiteX0" fmla="*/ 1441933 w 4527550"/>
              <a:gd name="connsiteY0" fmla="*/ 371872 h 3126108"/>
              <a:gd name="connsiteX1" fmla="*/ 4527550 w 4527550"/>
              <a:gd name="connsiteY1" fmla="*/ 0 h 3126108"/>
              <a:gd name="connsiteX2" fmla="*/ 4527550 w 4527550"/>
              <a:gd name="connsiteY2" fmla="*/ 3126108 h 3126108"/>
              <a:gd name="connsiteX3" fmla="*/ 1140668 w 4527550"/>
              <a:gd name="connsiteY3" fmla="*/ 2969441 h 3126108"/>
              <a:gd name="connsiteX4" fmla="*/ 336063 w 4527550"/>
              <a:gd name="connsiteY4" fmla="*/ 3124200 h 3126108"/>
              <a:gd name="connsiteX5" fmla="*/ 0 w 4527550"/>
              <a:gd name="connsiteY5" fmla="*/ 2969441 h 3126108"/>
              <a:gd name="connsiteX6" fmla="*/ 33335 w 4527550"/>
              <a:gd name="connsiteY6" fmla="*/ 2893626 h 3126108"/>
              <a:gd name="connsiteX7" fmla="*/ 127787 w 4527550"/>
              <a:gd name="connsiteY7" fmla="*/ 1849821 h 3126108"/>
              <a:gd name="connsiteX8" fmla="*/ 1347474 w 4527550"/>
              <a:gd name="connsiteY8" fmla="*/ 1299195 h 3126108"/>
              <a:gd name="connsiteX9" fmla="*/ 1441933 w 4527550"/>
              <a:gd name="connsiteY9" fmla="*/ 371872 h 3126108"/>
              <a:gd name="connsiteX0" fmla="*/ 2388808 w 5474425"/>
              <a:gd name="connsiteY0" fmla="*/ 371872 h 3126108"/>
              <a:gd name="connsiteX1" fmla="*/ 5474425 w 5474425"/>
              <a:gd name="connsiteY1" fmla="*/ 0 h 3126108"/>
              <a:gd name="connsiteX2" fmla="*/ 5474425 w 5474425"/>
              <a:gd name="connsiteY2" fmla="*/ 3126108 h 3126108"/>
              <a:gd name="connsiteX3" fmla="*/ 2087543 w 5474425"/>
              <a:gd name="connsiteY3" fmla="*/ 2969441 h 3126108"/>
              <a:gd name="connsiteX4" fmla="*/ 0 w 5474425"/>
              <a:gd name="connsiteY4" fmla="*/ 3126108 h 3126108"/>
              <a:gd name="connsiteX5" fmla="*/ 946875 w 5474425"/>
              <a:gd name="connsiteY5" fmla="*/ 2969441 h 3126108"/>
              <a:gd name="connsiteX6" fmla="*/ 980210 w 5474425"/>
              <a:gd name="connsiteY6" fmla="*/ 2893626 h 3126108"/>
              <a:gd name="connsiteX7" fmla="*/ 1074662 w 5474425"/>
              <a:gd name="connsiteY7" fmla="*/ 1849821 h 3126108"/>
              <a:gd name="connsiteX8" fmla="*/ 2294349 w 5474425"/>
              <a:gd name="connsiteY8" fmla="*/ 1299195 h 3126108"/>
              <a:gd name="connsiteX9" fmla="*/ 2388808 w 5474425"/>
              <a:gd name="connsiteY9" fmla="*/ 371872 h 3126108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312610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946875 w 5474425"/>
              <a:gd name="connsiteY5" fmla="*/ 2969441 h 4305005"/>
              <a:gd name="connsiteX6" fmla="*/ 980210 w 5474425"/>
              <a:gd name="connsiteY6" fmla="*/ 2893626 h 4305005"/>
              <a:gd name="connsiteX7" fmla="*/ 1074662 w 5474425"/>
              <a:gd name="connsiteY7" fmla="*/ 1849821 h 4305005"/>
              <a:gd name="connsiteX8" fmla="*/ 2294349 w 5474425"/>
              <a:gd name="connsiteY8" fmla="*/ 1299195 h 4305005"/>
              <a:gd name="connsiteX9" fmla="*/ 2388808 w 5474425"/>
              <a:gd name="connsiteY9" fmla="*/ 371872 h 4305005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412305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946875 w 5474425"/>
              <a:gd name="connsiteY5" fmla="*/ 2969441 h 4305005"/>
              <a:gd name="connsiteX6" fmla="*/ 980210 w 5474425"/>
              <a:gd name="connsiteY6" fmla="*/ 2893626 h 4305005"/>
              <a:gd name="connsiteX7" fmla="*/ 1074662 w 5474425"/>
              <a:gd name="connsiteY7" fmla="*/ 1849821 h 4305005"/>
              <a:gd name="connsiteX8" fmla="*/ 2294349 w 5474425"/>
              <a:gd name="connsiteY8" fmla="*/ 1299195 h 4305005"/>
              <a:gd name="connsiteX9" fmla="*/ 2388808 w 5474425"/>
              <a:gd name="connsiteY9" fmla="*/ 371872 h 4305005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412305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1280256 w 5474425"/>
              <a:gd name="connsiteY5" fmla="*/ 2893626 h 4305005"/>
              <a:gd name="connsiteX6" fmla="*/ 980210 w 5474425"/>
              <a:gd name="connsiteY6" fmla="*/ 2893626 h 4305005"/>
              <a:gd name="connsiteX7" fmla="*/ 1074662 w 5474425"/>
              <a:gd name="connsiteY7" fmla="*/ 1849821 h 4305005"/>
              <a:gd name="connsiteX8" fmla="*/ 2294349 w 5474425"/>
              <a:gd name="connsiteY8" fmla="*/ 1299195 h 4305005"/>
              <a:gd name="connsiteX9" fmla="*/ 2388808 w 5474425"/>
              <a:gd name="connsiteY9" fmla="*/ 371872 h 4305005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412305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980210 w 5474425"/>
              <a:gd name="connsiteY5" fmla="*/ 2893626 h 4305005"/>
              <a:gd name="connsiteX6" fmla="*/ 1074662 w 5474425"/>
              <a:gd name="connsiteY6" fmla="*/ 1849821 h 4305005"/>
              <a:gd name="connsiteX7" fmla="*/ 2294349 w 5474425"/>
              <a:gd name="connsiteY7" fmla="*/ 1299195 h 4305005"/>
              <a:gd name="connsiteX8" fmla="*/ 2388808 w 5474425"/>
              <a:gd name="connsiteY8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2893626 h 4305005"/>
              <a:gd name="connsiteX5" fmla="*/ 803972 w 5298187"/>
              <a:gd name="connsiteY5" fmla="*/ 2893626 h 4305005"/>
              <a:gd name="connsiteX6" fmla="*/ 898424 w 5298187"/>
              <a:gd name="connsiteY6" fmla="*/ 1849821 h 4305005"/>
              <a:gd name="connsiteX7" fmla="*/ 2118111 w 5298187"/>
              <a:gd name="connsiteY7" fmla="*/ 1299195 h 4305005"/>
              <a:gd name="connsiteX8" fmla="*/ 2212570 w 5298187"/>
              <a:gd name="connsiteY8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2893626 h 4305005"/>
              <a:gd name="connsiteX5" fmla="*/ 803972 w 5298187"/>
              <a:gd name="connsiteY5" fmla="*/ 2893626 h 4305005"/>
              <a:gd name="connsiteX6" fmla="*/ 825500 w 5298187"/>
              <a:gd name="connsiteY6" fmla="*/ 2686140 h 4305005"/>
              <a:gd name="connsiteX7" fmla="*/ 898424 w 5298187"/>
              <a:gd name="connsiteY7" fmla="*/ 1849821 h 4305005"/>
              <a:gd name="connsiteX8" fmla="*/ 2118111 w 5298187"/>
              <a:gd name="connsiteY8" fmla="*/ 1299195 h 4305005"/>
              <a:gd name="connsiteX9" fmla="*/ 2212570 w 5298187"/>
              <a:gd name="connsiteY9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2893626 h 4305005"/>
              <a:gd name="connsiteX5" fmla="*/ 610408 w 5298187"/>
              <a:gd name="connsiteY5" fmla="*/ 2893626 h 4305005"/>
              <a:gd name="connsiteX6" fmla="*/ 825500 w 5298187"/>
              <a:gd name="connsiteY6" fmla="*/ 2686140 h 4305005"/>
              <a:gd name="connsiteX7" fmla="*/ 898424 w 5298187"/>
              <a:gd name="connsiteY7" fmla="*/ 1849821 h 4305005"/>
              <a:gd name="connsiteX8" fmla="*/ 2118111 w 5298187"/>
              <a:gd name="connsiteY8" fmla="*/ 1299195 h 4305005"/>
              <a:gd name="connsiteX9" fmla="*/ 2212570 w 5298187"/>
              <a:gd name="connsiteY9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3111590 h 4305005"/>
              <a:gd name="connsiteX5" fmla="*/ 0 w 5298187"/>
              <a:gd name="connsiteY5" fmla="*/ 2893626 h 4305005"/>
              <a:gd name="connsiteX6" fmla="*/ 610408 w 5298187"/>
              <a:gd name="connsiteY6" fmla="*/ 2893626 h 4305005"/>
              <a:gd name="connsiteX7" fmla="*/ 825500 w 5298187"/>
              <a:gd name="connsiteY7" fmla="*/ 2686140 h 4305005"/>
              <a:gd name="connsiteX8" fmla="*/ 898424 w 5298187"/>
              <a:gd name="connsiteY8" fmla="*/ 1849821 h 4305005"/>
              <a:gd name="connsiteX9" fmla="*/ 2118111 w 5298187"/>
              <a:gd name="connsiteY9" fmla="*/ 1299195 h 4305005"/>
              <a:gd name="connsiteX10" fmla="*/ 2212570 w 5298187"/>
              <a:gd name="connsiteY10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3111590 h 4305005"/>
              <a:gd name="connsiteX5" fmla="*/ 195443 w 5298187"/>
              <a:gd name="connsiteY5" fmla="*/ 2893626 h 4305005"/>
              <a:gd name="connsiteX6" fmla="*/ 610408 w 5298187"/>
              <a:gd name="connsiteY6" fmla="*/ 2893626 h 4305005"/>
              <a:gd name="connsiteX7" fmla="*/ 825500 w 5298187"/>
              <a:gd name="connsiteY7" fmla="*/ 2686140 h 4305005"/>
              <a:gd name="connsiteX8" fmla="*/ 898424 w 5298187"/>
              <a:gd name="connsiteY8" fmla="*/ 1849821 h 4305005"/>
              <a:gd name="connsiteX9" fmla="*/ 2118111 w 5298187"/>
              <a:gd name="connsiteY9" fmla="*/ 1299195 h 4305005"/>
              <a:gd name="connsiteX10" fmla="*/ 2212570 w 5298187"/>
              <a:gd name="connsiteY10" fmla="*/ 371872 h 430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187" h="4305005">
                <a:moveTo>
                  <a:pt x="2212570" y="371872"/>
                </a:moveTo>
                <a:lnTo>
                  <a:pt x="5298187" y="0"/>
                </a:lnTo>
                <a:lnTo>
                  <a:pt x="5298187" y="4123058"/>
                </a:lnTo>
                <a:lnTo>
                  <a:pt x="0" y="4305005"/>
                </a:lnTo>
                <a:lnTo>
                  <a:pt x="0" y="3111590"/>
                </a:lnTo>
                <a:lnTo>
                  <a:pt x="195443" y="2893626"/>
                </a:lnTo>
                <a:lnTo>
                  <a:pt x="610408" y="2893626"/>
                </a:lnTo>
                <a:lnTo>
                  <a:pt x="825500" y="2686140"/>
                </a:lnTo>
                <a:lnTo>
                  <a:pt x="898424" y="1849821"/>
                </a:lnTo>
                <a:lnTo>
                  <a:pt x="2118111" y="1299195"/>
                </a:lnTo>
                <a:lnTo>
                  <a:pt x="2212570" y="37187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Forme libre 104"/>
          <p:cNvSpPr/>
          <p:nvPr/>
        </p:nvSpPr>
        <p:spPr>
          <a:xfrm>
            <a:off x="8039166" y="-533400"/>
            <a:ext cx="4687779" cy="337517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7779" h="3126108">
                <a:moveTo>
                  <a:pt x="134829" y="342900"/>
                </a:moveTo>
                <a:lnTo>
                  <a:pt x="4687779" y="0"/>
                </a:lnTo>
                <a:lnTo>
                  <a:pt x="4687779" y="3126108"/>
                </a:lnTo>
                <a:lnTo>
                  <a:pt x="1300897" y="2969441"/>
                </a:lnTo>
                <a:lnTo>
                  <a:pt x="496292" y="3124200"/>
                </a:lnTo>
                <a:lnTo>
                  <a:pt x="160229" y="2969441"/>
                </a:lnTo>
                <a:lnTo>
                  <a:pt x="0" y="2045977"/>
                </a:lnTo>
                <a:lnTo>
                  <a:pt x="134829" y="3429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6"/>
          <p:cNvGrpSpPr/>
          <p:nvPr/>
        </p:nvGrpSpPr>
        <p:grpSpPr>
          <a:xfrm>
            <a:off x="-435430" y="162370"/>
            <a:ext cx="8182430" cy="1058305"/>
            <a:chOff x="-435429" y="-397668"/>
            <a:chExt cx="7075714" cy="1618343"/>
          </a:xfrm>
        </p:grpSpPr>
        <p:sp>
          <p:nvSpPr>
            <p:cNvPr id="27" name="Rectangle 26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02771" y="-52444"/>
            <a:ext cx="9088361" cy="1325563"/>
          </a:xfrm>
        </p:spPr>
        <p:txBody>
          <a:bodyPr/>
          <a:lstStyle/>
          <a:p>
            <a:r>
              <a:rPr lang="en-US" dirty="0" smtClean="0"/>
              <a:t>Banc </a:t>
            </a:r>
            <a:r>
              <a:rPr lang="en-US" dirty="0" err="1" smtClean="0"/>
              <a:t>d’essai</a:t>
            </a:r>
            <a:r>
              <a:rPr lang="en-US" dirty="0" smtClean="0"/>
              <a:t> et </a:t>
            </a:r>
            <a:r>
              <a:rPr lang="en-US" dirty="0" err="1" smtClean="0"/>
              <a:t>démonstration</a:t>
            </a:r>
            <a:endParaRPr lang="en-US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3979333" y="1734784"/>
            <a:ext cx="3767667" cy="35230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329723" y="2149278"/>
            <a:ext cx="797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Etats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239924" y="2841775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Radar(s)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436946" y="4404255"/>
            <a:ext cx="826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Filtre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959713" y="3649365"/>
            <a:ext cx="1618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(Attaquant)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955696" flipH="1">
            <a:off x="1843568" y="2275632"/>
            <a:ext cx="2355119" cy="1493756"/>
          </a:xfrm>
          <a:prstGeom prst="rect">
            <a:avLst/>
          </a:prstGeom>
        </p:spPr>
      </p:pic>
      <p:pic>
        <p:nvPicPr>
          <p:cNvPr id="12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314755" flipH="1" flipV="1">
            <a:off x="1638832" y="3410170"/>
            <a:ext cx="2355119" cy="1580977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834750" flipH="1" flipV="1">
            <a:off x="7442529" y="2547999"/>
            <a:ext cx="2355119" cy="149307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4483636" y="1342703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smtClean="0"/>
              <a:t>Benchmark</a:t>
            </a:r>
            <a:endParaRPr lang="fr-FR" sz="2400" i="1" dirty="0"/>
          </a:p>
        </p:txBody>
      </p:sp>
      <p:cxnSp>
        <p:nvCxnSpPr>
          <p:cNvPr id="19" name="Connecteur droit avec flèche 18"/>
          <p:cNvCxnSpPr>
            <a:endCxn id="8" idx="1"/>
          </p:cNvCxnSpPr>
          <p:nvPr/>
        </p:nvCxnSpPr>
        <p:spPr>
          <a:xfrm>
            <a:off x="5308600" y="2404533"/>
            <a:ext cx="931324" cy="6680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577848" y="4118264"/>
            <a:ext cx="766514" cy="5498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3"/>
          </p:cNvCxnSpPr>
          <p:nvPr/>
        </p:nvCxnSpPr>
        <p:spPr>
          <a:xfrm flipH="1">
            <a:off x="5577848" y="3187700"/>
            <a:ext cx="504303" cy="69249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4285273" y="2474924"/>
            <a:ext cx="117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 y z)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6344362" y="3187700"/>
            <a:ext cx="107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344362" y="4739782"/>
            <a:ext cx="96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(x̄ ȳ z̄)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126522" y="4000039"/>
            <a:ext cx="137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(r’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’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’)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pic>
        <p:nvPicPr>
          <p:cNvPr id="4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338" y="1920016"/>
            <a:ext cx="458524" cy="458524"/>
          </a:xfrm>
          <a:prstGeom prst="rect">
            <a:avLst/>
          </a:prstGeom>
          <a:noFill/>
        </p:spPr>
      </p:pic>
      <p:pic>
        <p:nvPicPr>
          <p:cNvPr id="43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2923" y="2378540"/>
            <a:ext cx="482878" cy="482878"/>
          </a:xfrm>
          <a:prstGeom prst="rect">
            <a:avLst/>
          </a:prstGeom>
          <a:noFill/>
        </p:spPr>
      </p:pic>
      <p:pic>
        <p:nvPicPr>
          <p:cNvPr id="44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68524" y="3187700"/>
            <a:ext cx="546097" cy="546097"/>
          </a:xfrm>
          <a:prstGeom prst="rect">
            <a:avLst/>
          </a:prstGeom>
          <a:noFill/>
        </p:spPr>
      </p:pic>
      <p:pic>
        <p:nvPicPr>
          <p:cNvPr id="45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02923" y="3945731"/>
            <a:ext cx="458524" cy="458524"/>
          </a:xfrm>
          <a:prstGeom prst="rect">
            <a:avLst/>
          </a:prstGeom>
          <a:noFill/>
        </p:spPr>
      </p:pic>
      <p:pic>
        <p:nvPicPr>
          <p:cNvPr id="4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27639" flipH="1">
            <a:off x="7620420" y="3483993"/>
            <a:ext cx="2355119" cy="1493756"/>
          </a:xfrm>
          <a:prstGeom prst="rect">
            <a:avLst/>
          </a:prstGeom>
        </p:spPr>
      </p:pic>
      <p:sp>
        <p:nvSpPr>
          <p:cNvPr id="47" name="ZoneTexte 46"/>
          <p:cNvSpPr txBox="1"/>
          <p:nvPr/>
        </p:nvSpPr>
        <p:spPr>
          <a:xfrm>
            <a:off x="114494" y="1573536"/>
            <a:ext cx="2888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err="1" smtClean="0"/>
              <a:t>Tracks</a:t>
            </a:r>
            <a:r>
              <a:rPr lang="fr-FR" sz="2400" b="1" i="1" dirty="0" smtClean="0"/>
              <a:t> </a:t>
            </a:r>
            <a:r>
              <a:rPr lang="fr-FR" sz="2400" dirty="0" smtClean="0"/>
              <a:t>avec </a:t>
            </a:r>
            <a:endParaRPr lang="fr-FR" sz="2400" b="1" i="1" dirty="0" smtClean="0"/>
          </a:p>
          <a:p>
            <a:r>
              <a:rPr lang="fr-FR" sz="2400" b="1" i="1" dirty="0" err="1" smtClean="0"/>
              <a:t>ManeuveredAirplane</a:t>
            </a:r>
            <a:endParaRPr lang="fr-FR" sz="2400" b="1" i="1" dirty="0"/>
          </a:p>
        </p:txBody>
      </p:sp>
      <p:sp>
        <p:nvSpPr>
          <p:cNvPr id="51" name="ZoneTexte 50"/>
          <p:cNvSpPr txBox="1"/>
          <p:nvPr/>
        </p:nvSpPr>
        <p:spPr>
          <a:xfrm>
            <a:off x="9062271" y="262031"/>
            <a:ext cx="329820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1 Radar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9028791" y="872080"/>
            <a:ext cx="4844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 </a:t>
            </a:r>
          </a:p>
          <a:p>
            <a:r>
              <a:rPr lang="fr-FR" sz="2200" b="1" dirty="0" smtClean="0"/>
              <a:t>- Fréquences identiques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8969327" y="1795544"/>
            <a:ext cx="4584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</a:t>
            </a:r>
          </a:p>
          <a:p>
            <a:r>
              <a:rPr lang="fr-FR" sz="2200" b="1" dirty="0" smtClean="0"/>
              <a:t>- Fréquences différentes</a:t>
            </a:r>
          </a:p>
        </p:txBody>
      </p:sp>
      <p:pic>
        <p:nvPicPr>
          <p:cNvPr id="54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0973" y="312508"/>
            <a:ext cx="411188" cy="411188"/>
          </a:xfrm>
          <a:prstGeom prst="rect">
            <a:avLst/>
          </a:prstGeom>
          <a:noFill/>
        </p:spPr>
      </p:pic>
      <p:pic>
        <p:nvPicPr>
          <p:cNvPr id="55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39830" y="923676"/>
            <a:ext cx="411188" cy="411188"/>
          </a:xfrm>
          <a:prstGeom prst="rect">
            <a:avLst/>
          </a:prstGeom>
          <a:noFill/>
        </p:spPr>
      </p:pic>
      <p:pic>
        <p:nvPicPr>
          <p:cNvPr id="56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5424" y="1070867"/>
            <a:ext cx="411188" cy="411188"/>
          </a:xfrm>
          <a:prstGeom prst="rect">
            <a:avLst/>
          </a:prstGeom>
          <a:noFill/>
        </p:spPr>
      </p:pic>
      <p:pic>
        <p:nvPicPr>
          <p:cNvPr id="57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45379" y="1748347"/>
            <a:ext cx="411188" cy="411188"/>
          </a:xfrm>
          <a:prstGeom prst="rect">
            <a:avLst/>
          </a:prstGeom>
          <a:noFill/>
        </p:spPr>
      </p:pic>
      <p:pic>
        <p:nvPicPr>
          <p:cNvPr id="58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0973" y="1895538"/>
            <a:ext cx="411188" cy="411188"/>
          </a:xfrm>
          <a:prstGeom prst="rect">
            <a:avLst/>
          </a:prstGeom>
          <a:noFill/>
        </p:spPr>
      </p:pic>
      <p:pic>
        <p:nvPicPr>
          <p:cNvPr id="59" name="Picture 2" descr="C:\Users\qde\Desktop\Kalman-FalseDataInjection\Presentations\FlatIcons\price-tag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57408" y="2167677"/>
            <a:ext cx="387130" cy="387130"/>
          </a:xfrm>
          <a:prstGeom prst="rect">
            <a:avLst/>
          </a:prstGeom>
          <a:noFill/>
        </p:spPr>
      </p:pic>
      <p:sp>
        <p:nvSpPr>
          <p:cNvPr id="67" name="Ellipse 66"/>
          <p:cNvSpPr/>
          <p:nvPr/>
        </p:nvSpPr>
        <p:spPr>
          <a:xfrm>
            <a:off x="10334373" y="3476932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10362948" y="3535335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11061447" y="3476932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/>
          <p:cNvSpPr/>
          <p:nvPr/>
        </p:nvSpPr>
        <p:spPr>
          <a:xfrm>
            <a:off x="11090022" y="3535335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>
            <a:off x="10354481" y="415690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/>
          <p:cNvSpPr/>
          <p:nvPr/>
        </p:nvSpPr>
        <p:spPr>
          <a:xfrm>
            <a:off x="10383056" y="421530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11090022" y="415690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/>
          <p:cNvSpPr/>
          <p:nvPr/>
        </p:nvSpPr>
        <p:spPr>
          <a:xfrm>
            <a:off x="11118597" y="421530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TA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3" name="Groupe 60"/>
          <p:cNvGrpSpPr/>
          <p:nvPr/>
        </p:nvGrpSpPr>
        <p:grpSpPr>
          <a:xfrm>
            <a:off x="8851018" y="4954881"/>
            <a:ext cx="806977" cy="497708"/>
            <a:chOff x="358775" y="3232149"/>
            <a:chExt cx="1781175" cy="1098551"/>
          </a:xfrm>
        </p:grpSpPr>
        <p:sp>
          <p:nvSpPr>
            <p:cNvPr id="76" name="Ellipse 75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Ellipse 78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0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4" name="Groupe 60"/>
          <p:cNvGrpSpPr/>
          <p:nvPr/>
        </p:nvGrpSpPr>
        <p:grpSpPr>
          <a:xfrm>
            <a:off x="9775447" y="4954881"/>
            <a:ext cx="806977" cy="497708"/>
            <a:chOff x="358775" y="3232149"/>
            <a:chExt cx="1781175" cy="1098551"/>
          </a:xfrm>
        </p:grpSpPr>
        <p:sp>
          <p:nvSpPr>
            <p:cNvPr id="82" name="Ellipse 81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Ellipse 82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Ellipse 84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6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5" name="Groupe 60"/>
          <p:cNvGrpSpPr/>
          <p:nvPr/>
        </p:nvGrpSpPr>
        <p:grpSpPr>
          <a:xfrm>
            <a:off x="11157727" y="4954881"/>
            <a:ext cx="806977" cy="497708"/>
            <a:chOff x="358775" y="3232149"/>
            <a:chExt cx="1781175" cy="1098551"/>
          </a:xfrm>
        </p:grpSpPr>
        <p:sp>
          <p:nvSpPr>
            <p:cNvPr id="88" name="Ellipse 87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Ellipse 88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Ellipse 90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2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sp>
        <p:nvSpPr>
          <p:cNvPr id="94" name="Ellipse 93"/>
          <p:cNvSpPr/>
          <p:nvPr/>
        </p:nvSpPr>
        <p:spPr>
          <a:xfrm>
            <a:off x="10652933" y="5196675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10849781" y="5196675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Ellipse 95"/>
          <p:cNvSpPr/>
          <p:nvPr/>
        </p:nvSpPr>
        <p:spPr>
          <a:xfrm>
            <a:off x="11040280" y="5196675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7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5141" y="1557876"/>
            <a:ext cx="458524" cy="458524"/>
          </a:xfrm>
          <a:prstGeom prst="rect">
            <a:avLst/>
          </a:prstGeom>
          <a:noFill/>
        </p:spPr>
      </p:pic>
      <p:sp>
        <p:nvSpPr>
          <p:cNvPr id="101" name="ZoneTexte 100"/>
          <p:cNvSpPr txBox="1"/>
          <p:nvPr/>
        </p:nvSpPr>
        <p:spPr>
          <a:xfrm>
            <a:off x="7942443" y="5618109"/>
            <a:ext cx="3304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	                   +</a:t>
            </a:r>
          </a:p>
          <a:p>
            <a:r>
              <a:rPr lang="fr-FR" sz="2400" b="1" i="1" dirty="0" err="1" smtClean="0"/>
              <a:t>MahalanobisDetector</a:t>
            </a:r>
            <a:endParaRPr lang="fr-FR" sz="2400" b="1" i="1" dirty="0" smtClean="0"/>
          </a:p>
          <a:p>
            <a:r>
              <a:rPr lang="fr-FR" sz="2400" b="1" i="1" dirty="0" err="1" smtClean="0"/>
              <a:t>EuclidianDetector</a:t>
            </a:r>
            <a:endParaRPr lang="fr-FR" sz="2400" b="1" i="1" dirty="0" smtClean="0"/>
          </a:p>
        </p:txBody>
      </p:sp>
      <p:pic>
        <p:nvPicPr>
          <p:cNvPr id="102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976126" y="5991225"/>
            <a:ext cx="398588" cy="398588"/>
          </a:xfrm>
          <a:prstGeom prst="rect">
            <a:avLst/>
          </a:prstGeom>
          <a:noFill/>
        </p:spPr>
      </p:pic>
      <p:sp>
        <p:nvSpPr>
          <p:cNvPr id="81" name="Espace réservé du numéro de diapositive 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99" name="ZoneTexte 98"/>
          <p:cNvSpPr txBox="1"/>
          <p:nvPr/>
        </p:nvSpPr>
        <p:spPr>
          <a:xfrm>
            <a:off x="249244" y="5090184"/>
            <a:ext cx="3336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DOSAttacker</a:t>
            </a:r>
            <a:endParaRPr lang="fr-FR" sz="2400" b="1" i="1" dirty="0" smtClean="0"/>
          </a:p>
          <a:p>
            <a:r>
              <a:rPr lang="fr-FR" sz="2400" b="1" i="1" dirty="0" err="1" smtClean="0"/>
              <a:t>DriftAttacker</a:t>
            </a:r>
            <a:endParaRPr lang="fr-FR" sz="2400" b="1" i="1" dirty="0" smtClean="0"/>
          </a:p>
          <a:p>
            <a:r>
              <a:rPr lang="fr-FR" sz="2400" b="1" i="1" dirty="0" err="1" smtClean="0"/>
              <a:t>CumulativeDriftAttacker</a:t>
            </a:r>
            <a:endParaRPr lang="fr-FR" sz="2400" b="1" i="1" dirty="0" smtClean="0"/>
          </a:p>
        </p:txBody>
      </p:sp>
      <p:pic>
        <p:nvPicPr>
          <p:cNvPr id="103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02709" y="5445128"/>
            <a:ext cx="546097" cy="546097"/>
          </a:xfrm>
          <a:prstGeom prst="rect">
            <a:avLst/>
          </a:prstGeom>
          <a:noFill/>
        </p:spPr>
      </p:pic>
      <p:pic>
        <p:nvPicPr>
          <p:cNvPr id="104" name="Picture 2" descr="C:\Users\qde\Desktop\Kalman-FalseDataInjection\Presentations\FlatIcons\nuclear-bomb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094957" y="4852739"/>
            <a:ext cx="697415" cy="6974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035"/>
          <a:stretch/>
        </p:blipFill>
        <p:spPr>
          <a:xfrm>
            <a:off x="5468863" y="962502"/>
            <a:ext cx="6057234" cy="1713357"/>
          </a:xfrm>
          <a:prstGeom prst="rect">
            <a:avLst/>
          </a:prstGeom>
        </p:spPr>
      </p:pic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25" name="Espace réservé du numéro de diapositive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à coins arrondis 115"/>
          <p:cNvSpPr/>
          <p:nvPr/>
        </p:nvSpPr>
        <p:spPr>
          <a:xfrm>
            <a:off x="3986279" y="5516089"/>
            <a:ext cx="3767667" cy="35230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112" name="Forme libre 111"/>
          <p:cNvSpPr/>
          <p:nvPr/>
        </p:nvSpPr>
        <p:spPr>
          <a:xfrm>
            <a:off x="5478066" y="4311626"/>
            <a:ext cx="702072" cy="1140963"/>
          </a:xfrm>
          <a:custGeom>
            <a:avLst/>
            <a:gdLst>
              <a:gd name="connsiteX0" fmla="*/ 0 w 565150"/>
              <a:gd name="connsiteY0" fmla="*/ 858388 h 1140963"/>
              <a:gd name="connsiteX1" fmla="*/ 141288 w 565150"/>
              <a:gd name="connsiteY1" fmla="*/ 858388 h 1140963"/>
              <a:gd name="connsiteX2" fmla="*/ 141288 w 565150"/>
              <a:gd name="connsiteY2" fmla="*/ 0 h 1140963"/>
              <a:gd name="connsiteX3" fmla="*/ 423863 w 565150"/>
              <a:gd name="connsiteY3" fmla="*/ 0 h 1140963"/>
              <a:gd name="connsiteX4" fmla="*/ 423863 w 565150"/>
              <a:gd name="connsiteY4" fmla="*/ 858388 h 1140963"/>
              <a:gd name="connsiteX5" fmla="*/ 565150 w 565150"/>
              <a:gd name="connsiteY5" fmla="*/ 858388 h 1140963"/>
              <a:gd name="connsiteX6" fmla="*/ 282575 w 565150"/>
              <a:gd name="connsiteY6" fmla="*/ 1140963 h 1140963"/>
              <a:gd name="connsiteX7" fmla="*/ 0 w 565150"/>
              <a:gd name="connsiteY7" fmla="*/ 858388 h 1140963"/>
              <a:gd name="connsiteX0" fmla="*/ 0 w 565150"/>
              <a:gd name="connsiteY0" fmla="*/ 858388 h 1140963"/>
              <a:gd name="connsiteX1" fmla="*/ 141288 w 565150"/>
              <a:gd name="connsiteY1" fmla="*/ 858388 h 1140963"/>
              <a:gd name="connsiteX2" fmla="*/ 141288 w 565150"/>
              <a:gd name="connsiteY2" fmla="*/ 0 h 1140963"/>
              <a:gd name="connsiteX3" fmla="*/ 423863 w 565150"/>
              <a:gd name="connsiteY3" fmla="*/ 0 h 1140963"/>
              <a:gd name="connsiteX4" fmla="*/ 423863 w 565150"/>
              <a:gd name="connsiteY4" fmla="*/ 858388 h 1140963"/>
              <a:gd name="connsiteX5" fmla="*/ 565150 w 565150"/>
              <a:gd name="connsiteY5" fmla="*/ 858388 h 1140963"/>
              <a:gd name="connsiteX6" fmla="*/ 282575 w 565150"/>
              <a:gd name="connsiteY6" fmla="*/ 1140963 h 1140963"/>
              <a:gd name="connsiteX7" fmla="*/ 0 w 565150"/>
              <a:gd name="connsiteY7" fmla="*/ 858388 h 1140963"/>
              <a:gd name="connsiteX0" fmla="*/ 59796 w 624946"/>
              <a:gd name="connsiteY0" fmla="*/ 858388 h 1140963"/>
              <a:gd name="connsiteX1" fmla="*/ 201084 w 624946"/>
              <a:gd name="connsiteY1" fmla="*/ 858388 h 1140963"/>
              <a:gd name="connsiteX2" fmla="*/ 201084 w 624946"/>
              <a:gd name="connsiteY2" fmla="*/ 0 h 1140963"/>
              <a:gd name="connsiteX3" fmla="*/ 483659 w 624946"/>
              <a:gd name="connsiteY3" fmla="*/ 0 h 1140963"/>
              <a:gd name="connsiteX4" fmla="*/ 483659 w 624946"/>
              <a:gd name="connsiteY4" fmla="*/ 858388 h 1140963"/>
              <a:gd name="connsiteX5" fmla="*/ 624946 w 624946"/>
              <a:gd name="connsiteY5" fmla="*/ 858388 h 1140963"/>
              <a:gd name="connsiteX6" fmla="*/ 342371 w 624946"/>
              <a:gd name="connsiteY6" fmla="*/ 1140963 h 1140963"/>
              <a:gd name="connsiteX7" fmla="*/ 59796 w 624946"/>
              <a:gd name="connsiteY7" fmla="*/ 858388 h 1140963"/>
              <a:gd name="connsiteX0" fmla="*/ 59796 w 624946"/>
              <a:gd name="connsiteY0" fmla="*/ 858388 h 1140963"/>
              <a:gd name="connsiteX1" fmla="*/ 201084 w 624946"/>
              <a:gd name="connsiteY1" fmla="*/ 858388 h 1140963"/>
              <a:gd name="connsiteX2" fmla="*/ 201084 w 624946"/>
              <a:gd name="connsiteY2" fmla="*/ 0 h 1140963"/>
              <a:gd name="connsiteX3" fmla="*/ 483659 w 624946"/>
              <a:gd name="connsiteY3" fmla="*/ 0 h 1140963"/>
              <a:gd name="connsiteX4" fmla="*/ 483659 w 624946"/>
              <a:gd name="connsiteY4" fmla="*/ 858388 h 1140963"/>
              <a:gd name="connsiteX5" fmla="*/ 624946 w 624946"/>
              <a:gd name="connsiteY5" fmla="*/ 858388 h 1140963"/>
              <a:gd name="connsiteX6" fmla="*/ 342371 w 624946"/>
              <a:gd name="connsiteY6" fmla="*/ 1140963 h 1140963"/>
              <a:gd name="connsiteX7" fmla="*/ 59796 w 624946"/>
              <a:gd name="connsiteY7" fmla="*/ 858388 h 1140963"/>
              <a:gd name="connsiteX0" fmla="*/ 59796 w 624946"/>
              <a:gd name="connsiteY0" fmla="*/ 858388 h 1140963"/>
              <a:gd name="connsiteX1" fmla="*/ 201084 w 624946"/>
              <a:gd name="connsiteY1" fmla="*/ 858388 h 1140963"/>
              <a:gd name="connsiteX2" fmla="*/ 201084 w 624946"/>
              <a:gd name="connsiteY2" fmla="*/ 0 h 1140963"/>
              <a:gd name="connsiteX3" fmla="*/ 483659 w 624946"/>
              <a:gd name="connsiteY3" fmla="*/ 0 h 1140963"/>
              <a:gd name="connsiteX4" fmla="*/ 483659 w 624946"/>
              <a:gd name="connsiteY4" fmla="*/ 858388 h 1140963"/>
              <a:gd name="connsiteX5" fmla="*/ 624946 w 624946"/>
              <a:gd name="connsiteY5" fmla="*/ 858388 h 1140963"/>
              <a:gd name="connsiteX6" fmla="*/ 342371 w 624946"/>
              <a:gd name="connsiteY6" fmla="*/ 1140963 h 1140963"/>
              <a:gd name="connsiteX7" fmla="*/ 59796 w 624946"/>
              <a:gd name="connsiteY7" fmla="*/ 858388 h 1140963"/>
              <a:gd name="connsiteX0" fmla="*/ 59796 w 702204"/>
              <a:gd name="connsiteY0" fmla="*/ 858388 h 1140963"/>
              <a:gd name="connsiteX1" fmla="*/ 201084 w 702204"/>
              <a:gd name="connsiteY1" fmla="*/ 858388 h 1140963"/>
              <a:gd name="connsiteX2" fmla="*/ 201084 w 702204"/>
              <a:gd name="connsiteY2" fmla="*/ 0 h 1140963"/>
              <a:gd name="connsiteX3" fmla="*/ 483659 w 702204"/>
              <a:gd name="connsiteY3" fmla="*/ 0 h 1140963"/>
              <a:gd name="connsiteX4" fmla="*/ 483659 w 702204"/>
              <a:gd name="connsiteY4" fmla="*/ 858388 h 1140963"/>
              <a:gd name="connsiteX5" fmla="*/ 624946 w 702204"/>
              <a:gd name="connsiteY5" fmla="*/ 858388 h 1140963"/>
              <a:gd name="connsiteX6" fmla="*/ 342371 w 702204"/>
              <a:gd name="connsiteY6" fmla="*/ 1140963 h 1140963"/>
              <a:gd name="connsiteX7" fmla="*/ 59796 w 702204"/>
              <a:gd name="connsiteY7" fmla="*/ 858388 h 1140963"/>
              <a:gd name="connsiteX0" fmla="*/ 59796 w 702072"/>
              <a:gd name="connsiteY0" fmla="*/ 858388 h 1140963"/>
              <a:gd name="connsiteX1" fmla="*/ 201084 w 702072"/>
              <a:gd name="connsiteY1" fmla="*/ 858388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3659 w 702072"/>
              <a:gd name="connsiteY4" fmla="*/ 858388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1084 w 702072"/>
              <a:gd name="connsiteY1" fmla="*/ 858388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3659 w 702072"/>
              <a:gd name="connsiteY4" fmla="*/ 858388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1084 w 702072"/>
              <a:gd name="connsiteY1" fmla="*/ 858388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3659 w 702072"/>
              <a:gd name="connsiteY4" fmla="*/ 858388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199497 w 702072"/>
              <a:gd name="connsiteY1" fmla="*/ 837556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3659 w 702072"/>
              <a:gd name="connsiteY4" fmla="*/ 858388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199497 w 702072"/>
              <a:gd name="connsiteY1" fmla="*/ 837556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8421 w 702072"/>
              <a:gd name="connsiteY4" fmla="*/ 837556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2672 w 702072"/>
              <a:gd name="connsiteY1" fmla="*/ 817697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8421 w 702072"/>
              <a:gd name="connsiteY4" fmla="*/ 837556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2672 w 702072"/>
              <a:gd name="connsiteY1" fmla="*/ 817697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5246 w 702072"/>
              <a:gd name="connsiteY4" fmla="*/ 837556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2672 w 702072"/>
              <a:gd name="connsiteY1" fmla="*/ 817697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0483 w 702072"/>
              <a:gd name="connsiteY4" fmla="*/ 837556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2672 w 702072"/>
              <a:gd name="connsiteY1" fmla="*/ 817697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2070 w 702072"/>
              <a:gd name="connsiteY4" fmla="*/ 810583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2072" h="1140963">
                <a:moveTo>
                  <a:pt x="59796" y="858388"/>
                </a:moveTo>
                <a:cubicBezTo>
                  <a:pt x="123394" y="782188"/>
                  <a:pt x="155576" y="817697"/>
                  <a:pt x="202672" y="817697"/>
                </a:cubicBezTo>
                <a:cubicBezTo>
                  <a:pt x="202143" y="545131"/>
                  <a:pt x="201613" y="272566"/>
                  <a:pt x="201084" y="0"/>
                </a:cubicBezTo>
                <a:lnTo>
                  <a:pt x="483659" y="0"/>
                </a:lnTo>
                <a:cubicBezTo>
                  <a:pt x="485246" y="279185"/>
                  <a:pt x="480483" y="531398"/>
                  <a:pt x="482070" y="810583"/>
                </a:cubicBezTo>
                <a:cubicBezTo>
                  <a:pt x="529166" y="810583"/>
                  <a:pt x="554037" y="798841"/>
                  <a:pt x="624946" y="858388"/>
                </a:cubicBezTo>
                <a:cubicBezTo>
                  <a:pt x="702072" y="947818"/>
                  <a:pt x="457201" y="1073758"/>
                  <a:pt x="342371" y="1140963"/>
                </a:cubicBezTo>
                <a:cubicBezTo>
                  <a:pt x="233891" y="1073759"/>
                  <a:pt x="0" y="957342"/>
                  <a:pt x="59796" y="85838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Forme libre 110"/>
          <p:cNvSpPr/>
          <p:nvPr/>
        </p:nvSpPr>
        <p:spPr>
          <a:xfrm>
            <a:off x="-1510504" y="779318"/>
            <a:ext cx="4686262" cy="2408381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1300897 w 4687779"/>
              <a:gd name="connsiteY3" fmla="*/ 2969441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2258590 w 4687779"/>
              <a:gd name="connsiteY3" fmla="*/ 2302400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7779 w 4687779"/>
              <a:gd name="connsiteY2" fmla="*/ 1878153 h 2781300"/>
              <a:gd name="connsiteX3" fmla="*/ 2258590 w 4687779"/>
              <a:gd name="connsiteY3" fmla="*/ 1959500 h 2781300"/>
              <a:gd name="connsiteX4" fmla="*/ 496292 w 4687779"/>
              <a:gd name="connsiteY4" fmla="*/ 2781300 h 2781300"/>
              <a:gd name="connsiteX5" fmla="*/ 160229 w 4687779"/>
              <a:gd name="connsiteY5" fmla="*/ 2626541 h 2781300"/>
              <a:gd name="connsiteX6" fmla="*/ 0 w 4687779"/>
              <a:gd name="connsiteY6" fmla="*/ 1703077 h 2781300"/>
              <a:gd name="connsiteX7" fmla="*/ 134829 w 4687779"/>
              <a:gd name="connsiteY7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687779 w 4687779"/>
              <a:gd name="connsiteY3" fmla="*/ 1878153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626541"/>
              <a:gd name="connsiteX1" fmla="*/ 4687779 w 4687779"/>
              <a:gd name="connsiteY1" fmla="*/ 394875 h 2626541"/>
              <a:gd name="connsiteX2" fmla="*/ 4685504 w 4687779"/>
              <a:gd name="connsiteY2" fmla="*/ 1454980 h 2626541"/>
              <a:gd name="connsiteX3" fmla="*/ 4513930 w 4687779"/>
              <a:gd name="connsiteY3" fmla="*/ 1959500 h 2626541"/>
              <a:gd name="connsiteX4" fmla="*/ 2258590 w 4687779"/>
              <a:gd name="connsiteY4" fmla="*/ 1959500 h 2626541"/>
              <a:gd name="connsiteX5" fmla="*/ 565400 w 4687779"/>
              <a:gd name="connsiteY5" fmla="*/ 1848116 h 2626541"/>
              <a:gd name="connsiteX6" fmla="*/ 160229 w 4687779"/>
              <a:gd name="connsiteY6" fmla="*/ 2626541 h 2626541"/>
              <a:gd name="connsiteX7" fmla="*/ 0 w 4687779"/>
              <a:gd name="connsiteY7" fmla="*/ 1703077 h 2626541"/>
              <a:gd name="connsiteX8" fmla="*/ 134829 w 4687779"/>
              <a:gd name="connsiteY8" fmla="*/ 0 h 2626541"/>
              <a:gd name="connsiteX0" fmla="*/ 134829 w 4686262"/>
              <a:gd name="connsiteY0" fmla="*/ 0 h 2626541"/>
              <a:gd name="connsiteX1" fmla="*/ 4513930 w 4686262"/>
              <a:gd name="connsiteY1" fmla="*/ 394875 h 2626541"/>
              <a:gd name="connsiteX2" fmla="*/ 4685504 w 4686262"/>
              <a:gd name="connsiteY2" fmla="*/ 1454980 h 2626541"/>
              <a:gd name="connsiteX3" fmla="*/ 4513930 w 4686262"/>
              <a:gd name="connsiteY3" fmla="*/ 1959500 h 2626541"/>
              <a:gd name="connsiteX4" fmla="*/ 2258590 w 4686262"/>
              <a:gd name="connsiteY4" fmla="*/ 1959500 h 2626541"/>
              <a:gd name="connsiteX5" fmla="*/ 565400 w 4686262"/>
              <a:gd name="connsiteY5" fmla="*/ 1848116 h 2626541"/>
              <a:gd name="connsiteX6" fmla="*/ 160229 w 4686262"/>
              <a:gd name="connsiteY6" fmla="*/ 2626541 h 2626541"/>
              <a:gd name="connsiteX7" fmla="*/ 0 w 4686262"/>
              <a:gd name="connsiteY7" fmla="*/ 1703077 h 2626541"/>
              <a:gd name="connsiteX8" fmla="*/ 134829 w 4686262"/>
              <a:gd name="connsiteY8" fmla="*/ 0 h 26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6262" h="2626541">
                <a:moveTo>
                  <a:pt x="134829" y="0"/>
                </a:moveTo>
                <a:lnTo>
                  <a:pt x="4513930" y="394875"/>
                </a:lnTo>
                <a:cubicBezTo>
                  <a:pt x="4513172" y="748243"/>
                  <a:pt x="4686262" y="1101612"/>
                  <a:pt x="4685504" y="1454980"/>
                </a:cubicBezTo>
                <a:cubicBezTo>
                  <a:pt x="4686262" y="1596038"/>
                  <a:pt x="4525996" y="2014639"/>
                  <a:pt x="4513930" y="1959500"/>
                </a:cubicBezTo>
                <a:lnTo>
                  <a:pt x="2258590" y="1959500"/>
                </a:lnTo>
                <a:lnTo>
                  <a:pt x="565400" y="1848116"/>
                </a:lnTo>
                <a:lnTo>
                  <a:pt x="160229" y="2626541"/>
                </a:lnTo>
                <a:lnTo>
                  <a:pt x="0" y="1703077"/>
                </a:lnTo>
                <a:lnTo>
                  <a:pt x="13482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Forme libre 108"/>
          <p:cNvSpPr/>
          <p:nvPr/>
        </p:nvSpPr>
        <p:spPr>
          <a:xfrm>
            <a:off x="-945104" y="4676448"/>
            <a:ext cx="4772633" cy="311586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2742154 w 4687779"/>
              <a:gd name="connsiteY1" fmla="*/ 151536 h 3126108"/>
              <a:gd name="connsiteX2" fmla="*/ 4687779 w 4687779"/>
              <a:gd name="connsiteY2" fmla="*/ 0 h 3126108"/>
              <a:gd name="connsiteX3" fmla="*/ 4687779 w 4687779"/>
              <a:gd name="connsiteY3" fmla="*/ 3126108 h 3126108"/>
              <a:gd name="connsiteX4" fmla="*/ 1300897 w 4687779"/>
              <a:gd name="connsiteY4" fmla="*/ 2969441 h 3126108"/>
              <a:gd name="connsiteX5" fmla="*/ 496292 w 4687779"/>
              <a:gd name="connsiteY5" fmla="*/ 3124200 h 3126108"/>
              <a:gd name="connsiteX6" fmla="*/ 160229 w 4687779"/>
              <a:gd name="connsiteY6" fmla="*/ 2969441 h 3126108"/>
              <a:gd name="connsiteX7" fmla="*/ 0 w 4687779"/>
              <a:gd name="connsiteY7" fmla="*/ 2045977 h 3126108"/>
              <a:gd name="connsiteX8" fmla="*/ 134829 w 4687779"/>
              <a:gd name="connsiteY8" fmla="*/ 342900 h 3126108"/>
              <a:gd name="connsiteX0" fmla="*/ 134829 w 4687779"/>
              <a:gd name="connsiteY0" fmla="*/ 342900 h 3126108"/>
              <a:gd name="connsiteX1" fmla="*/ 3241396 w 4687779"/>
              <a:gd name="connsiteY1" fmla="*/ 197806 h 3126108"/>
              <a:gd name="connsiteX2" fmla="*/ 4687779 w 4687779"/>
              <a:gd name="connsiteY2" fmla="*/ 0 h 3126108"/>
              <a:gd name="connsiteX3" fmla="*/ 4687779 w 4687779"/>
              <a:gd name="connsiteY3" fmla="*/ 3126108 h 3126108"/>
              <a:gd name="connsiteX4" fmla="*/ 1300897 w 4687779"/>
              <a:gd name="connsiteY4" fmla="*/ 2969441 h 3126108"/>
              <a:gd name="connsiteX5" fmla="*/ 496292 w 4687779"/>
              <a:gd name="connsiteY5" fmla="*/ 3124200 h 3126108"/>
              <a:gd name="connsiteX6" fmla="*/ 160229 w 4687779"/>
              <a:gd name="connsiteY6" fmla="*/ 2969441 h 3126108"/>
              <a:gd name="connsiteX7" fmla="*/ 0 w 4687779"/>
              <a:gd name="connsiteY7" fmla="*/ 2045977 h 3126108"/>
              <a:gd name="connsiteX8" fmla="*/ 134829 w 4687779"/>
              <a:gd name="connsiteY8" fmla="*/ 342900 h 3126108"/>
              <a:gd name="connsiteX0" fmla="*/ 134829 w 4687779"/>
              <a:gd name="connsiteY0" fmla="*/ 334042 h 3117250"/>
              <a:gd name="connsiteX1" fmla="*/ 3241396 w 4687779"/>
              <a:gd name="connsiteY1" fmla="*/ 188948 h 3117250"/>
              <a:gd name="connsiteX2" fmla="*/ 4484908 w 4687779"/>
              <a:gd name="connsiteY2" fmla="*/ 0 h 3117250"/>
              <a:gd name="connsiteX3" fmla="*/ 4687779 w 4687779"/>
              <a:gd name="connsiteY3" fmla="*/ 3117250 h 3117250"/>
              <a:gd name="connsiteX4" fmla="*/ 1300897 w 4687779"/>
              <a:gd name="connsiteY4" fmla="*/ 2960583 h 3117250"/>
              <a:gd name="connsiteX5" fmla="*/ 496292 w 4687779"/>
              <a:gd name="connsiteY5" fmla="*/ 3115342 h 3117250"/>
              <a:gd name="connsiteX6" fmla="*/ 160229 w 4687779"/>
              <a:gd name="connsiteY6" fmla="*/ 2960583 h 3117250"/>
              <a:gd name="connsiteX7" fmla="*/ 0 w 4687779"/>
              <a:gd name="connsiteY7" fmla="*/ 2037119 h 3117250"/>
              <a:gd name="connsiteX8" fmla="*/ 134829 w 4687779"/>
              <a:gd name="connsiteY8" fmla="*/ 334042 h 3117250"/>
              <a:gd name="connsiteX0" fmla="*/ 134829 w 4687779"/>
              <a:gd name="connsiteY0" fmla="*/ 334042 h 3117250"/>
              <a:gd name="connsiteX1" fmla="*/ 3241396 w 4687779"/>
              <a:gd name="connsiteY1" fmla="*/ 188948 h 3117250"/>
              <a:gd name="connsiteX2" fmla="*/ 4484908 w 4687779"/>
              <a:gd name="connsiteY2" fmla="*/ 0 h 3117250"/>
              <a:gd name="connsiteX3" fmla="*/ 4687779 w 4687779"/>
              <a:gd name="connsiteY3" fmla="*/ 3117250 h 3117250"/>
              <a:gd name="connsiteX4" fmla="*/ 1300897 w 4687779"/>
              <a:gd name="connsiteY4" fmla="*/ 2960583 h 3117250"/>
              <a:gd name="connsiteX5" fmla="*/ 496292 w 4687779"/>
              <a:gd name="connsiteY5" fmla="*/ 3115342 h 3117250"/>
              <a:gd name="connsiteX6" fmla="*/ 160229 w 4687779"/>
              <a:gd name="connsiteY6" fmla="*/ 2960583 h 3117250"/>
              <a:gd name="connsiteX7" fmla="*/ 0 w 4687779"/>
              <a:gd name="connsiteY7" fmla="*/ 2037119 h 3117250"/>
              <a:gd name="connsiteX8" fmla="*/ 134829 w 4687779"/>
              <a:gd name="connsiteY8" fmla="*/ 334042 h 3117250"/>
              <a:gd name="connsiteX0" fmla="*/ 134829 w 4654132"/>
              <a:gd name="connsiteY0" fmla="*/ 334042 h 3115342"/>
              <a:gd name="connsiteX1" fmla="*/ 3241396 w 4654132"/>
              <a:gd name="connsiteY1" fmla="*/ 188948 h 3115342"/>
              <a:gd name="connsiteX2" fmla="*/ 4484908 w 4654132"/>
              <a:gd name="connsiteY2" fmla="*/ 0 h 3115342"/>
              <a:gd name="connsiteX3" fmla="*/ 4399504 w 4654132"/>
              <a:gd name="connsiteY3" fmla="*/ 2422328 h 3115342"/>
              <a:gd name="connsiteX4" fmla="*/ 1300897 w 4654132"/>
              <a:gd name="connsiteY4" fmla="*/ 2960583 h 3115342"/>
              <a:gd name="connsiteX5" fmla="*/ 496292 w 4654132"/>
              <a:gd name="connsiteY5" fmla="*/ 3115342 h 3115342"/>
              <a:gd name="connsiteX6" fmla="*/ 160229 w 4654132"/>
              <a:gd name="connsiteY6" fmla="*/ 2960583 h 3115342"/>
              <a:gd name="connsiteX7" fmla="*/ 0 w 4654132"/>
              <a:gd name="connsiteY7" fmla="*/ 2037119 h 3115342"/>
              <a:gd name="connsiteX8" fmla="*/ 134829 w 4654132"/>
              <a:gd name="connsiteY8" fmla="*/ 334042 h 3115342"/>
              <a:gd name="connsiteX0" fmla="*/ 134829 w 4823356"/>
              <a:gd name="connsiteY0" fmla="*/ 334042 h 3115342"/>
              <a:gd name="connsiteX1" fmla="*/ 3241396 w 4823356"/>
              <a:gd name="connsiteY1" fmla="*/ 188948 h 3115342"/>
              <a:gd name="connsiteX2" fmla="*/ 4654132 w 4823356"/>
              <a:gd name="connsiteY2" fmla="*/ 0 h 3115342"/>
              <a:gd name="connsiteX3" fmla="*/ 4399504 w 4823356"/>
              <a:gd name="connsiteY3" fmla="*/ 2422328 h 3115342"/>
              <a:gd name="connsiteX4" fmla="*/ 1300897 w 4823356"/>
              <a:gd name="connsiteY4" fmla="*/ 2960583 h 3115342"/>
              <a:gd name="connsiteX5" fmla="*/ 496292 w 4823356"/>
              <a:gd name="connsiteY5" fmla="*/ 3115342 h 3115342"/>
              <a:gd name="connsiteX6" fmla="*/ 160229 w 4823356"/>
              <a:gd name="connsiteY6" fmla="*/ 2960583 h 3115342"/>
              <a:gd name="connsiteX7" fmla="*/ 0 w 4823356"/>
              <a:gd name="connsiteY7" fmla="*/ 2037119 h 3115342"/>
              <a:gd name="connsiteX8" fmla="*/ 134829 w 4823356"/>
              <a:gd name="connsiteY8" fmla="*/ 334042 h 3115342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399504 w 4654132"/>
              <a:gd name="connsiteY3" fmla="*/ 24666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654132 w 4654132"/>
              <a:gd name="connsiteY3" fmla="*/ 19078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654132 w 4654132"/>
              <a:gd name="connsiteY3" fmla="*/ 23142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107124 h 3159655"/>
              <a:gd name="connsiteX2" fmla="*/ 4654132 w 4654132"/>
              <a:gd name="connsiteY2" fmla="*/ 44313 h 3159655"/>
              <a:gd name="connsiteX3" fmla="*/ 4654132 w 4654132"/>
              <a:gd name="connsiteY3" fmla="*/ 23142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287086 h 3068386"/>
              <a:gd name="connsiteX1" fmla="*/ 3241396 w 4654132"/>
              <a:gd name="connsiteY1" fmla="*/ 15855 h 3068386"/>
              <a:gd name="connsiteX2" fmla="*/ 4484908 w 4654132"/>
              <a:gd name="connsiteY2" fmla="*/ 44313 h 3068386"/>
              <a:gd name="connsiteX3" fmla="*/ 4654132 w 4654132"/>
              <a:gd name="connsiteY3" fmla="*/ 2222972 h 3068386"/>
              <a:gd name="connsiteX4" fmla="*/ 1300897 w 4654132"/>
              <a:gd name="connsiteY4" fmla="*/ 2913627 h 3068386"/>
              <a:gd name="connsiteX5" fmla="*/ 496292 w 4654132"/>
              <a:gd name="connsiteY5" fmla="*/ 3068386 h 3068386"/>
              <a:gd name="connsiteX6" fmla="*/ 160229 w 4654132"/>
              <a:gd name="connsiteY6" fmla="*/ 2913627 h 3068386"/>
              <a:gd name="connsiteX7" fmla="*/ 0 w 4654132"/>
              <a:gd name="connsiteY7" fmla="*/ 1990163 h 3068386"/>
              <a:gd name="connsiteX8" fmla="*/ 134829 w 4654132"/>
              <a:gd name="connsiteY8" fmla="*/ 287086 h 3068386"/>
              <a:gd name="connsiteX0" fmla="*/ 134829 w 4654132"/>
              <a:gd name="connsiteY0" fmla="*/ 331399 h 3112699"/>
              <a:gd name="connsiteX1" fmla="*/ 3241396 w 4654132"/>
              <a:gd name="connsiteY1" fmla="*/ 60168 h 3112699"/>
              <a:gd name="connsiteX2" fmla="*/ 4484908 w 4654132"/>
              <a:gd name="connsiteY2" fmla="*/ 44313 h 3112699"/>
              <a:gd name="connsiteX3" fmla="*/ 4654132 w 4654132"/>
              <a:gd name="connsiteY3" fmla="*/ 2267285 h 3112699"/>
              <a:gd name="connsiteX4" fmla="*/ 1300897 w 4654132"/>
              <a:gd name="connsiteY4" fmla="*/ 2957940 h 3112699"/>
              <a:gd name="connsiteX5" fmla="*/ 496292 w 4654132"/>
              <a:gd name="connsiteY5" fmla="*/ 3112699 h 3112699"/>
              <a:gd name="connsiteX6" fmla="*/ 160229 w 4654132"/>
              <a:gd name="connsiteY6" fmla="*/ 2957940 h 3112699"/>
              <a:gd name="connsiteX7" fmla="*/ 0 w 4654132"/>
              <a:gd name="connsiteY7" fmla="*/ 2034476 h 3112699"/>
              <a:gd name="connsiteX8" fmla="*/ 134829 w 4654132"/>
              <a:gd name="connsiteY8" fmla="*/ 331399 h 3112699"/>
              <a:gd name="connsiteX0" fmla="*/ 134829 w 5185383"/>
              <a:gd name="connsiteY0" fmla="*/ 453908 h 3235208"/>
              <a:gd name="connsiteX1" fmla="*/ 3241396 w 5185383"/>
              <a:gd name="connsiteY1" fmla="*/ 182677 h 3235208"/>
              <a:gd name="connsiteX2" fmla="*/ 4484908 w 5185383"/>
              <a:gd name="connsiteY2" fmla="*/ 166822 h 3235208"/>
              <a:gd name="connsiteX3" fmla="*/ 4488404 w 5185383"/>
              <a:gd name="connsiteY3" fmla="*/ 370495 h 3235208"/>
              <a:gd name="connsiteX4" fmla="*/ 4654132 w 5185383"/>
              <a:gd name="connsiteY4" fmla="*/ 2389794 h 3235208"/>
              <a:gd name="connsiteX5" fmla="*/ 1300897 w 5185383"/>
              <a:gd name="connsiteY5" fmla="*/ 3080449 h 3235208"/>
              <a:gd name="connsiteX6" fmla="*/ 496292 w 5185383"/>
              <a:gd name="connsiteY6" fmla="*/ 3235208 h 3235208"/>
              <a:gd name="connsiteX7" fmla="*/ 160229 w 5185383"/>
              <a:gd name="connsiteY7" fmla="*/ 3080449 h 3235208"/>
              <a:gd name="connsiteX8" fmla="*/ 0 w 5185383"/>
              <a:gd name="connsiteY8" fmla="*/ 2156985 h 3235208"/>
              <a:gd name="connsiteX9" fmla="*/ 134829 w 5185383"/>
              <a:gd name="connsiteY9" fmla="*/ 453908 h 3235208"/>
              <a:gd name="connsiteX0" fmla="*/ 134829 w 5185383"/>
              <a:gd name="connsiteY0" fmla="*/ 334565 h 3115865"/>
              <a:gd name="connsiteX1" fmla="*/ 3241396 w 5185383"/>
              <a:gd name="connsiteY1" fmla="*/ 63334 h 3115865"/>
              <a:gd name="connsiteX2" fmla="*/ 4484908 w 5185383"/>
              <a:gd name="connsiteY2" fmla="*/ 47479 h 3115865"/>
              <a:gd name="connsiteX3" fmla="*/ 4669700 w 5185383"/>
              <a:gd name="connsiteY3" fmla="*/ 370495 h 3115865"/>
              <a:gd name="connsiteX4" fmla="*/ 4654132 w 5185383"/>
              <a:gd name="connsiteY4" fmla="*/ 2270451 h 3115865"/>
              <a:gd name="connsiteX5" fmla="*/ 1300897 w 5185383"/>
              <a:gd name="connsiteY5" fmla="*/ 2961106 h 3115865"/>
              <a:gd name="connsiteX6" fmla="*/ 496292 w 5185383"/>
              <a:gd name="connsiteY6" fmla="*/ 3115865 h 3115865"/>
              <a:gd name="connsiteX7" fmla="*/ 160229 w 5185383"/>
              <a:gd name="connsiteY7" fmla="*/ 2961106 h 3115865"/>
              <a:gd name="connsiteX8" fmla="*/ 0 w 5185383"/>
              <a:gd name="connsiteY8" fmla="*/ 2037642 h 3115865"/>
              <a:gd name="connsiteX9" fmla="*/ 134829 w 5185383"/>
              <a:gd name="connsiteY9" fmla="*/ 334565 h 3115865"/>
              <a:gd name="connsiteX0" fmla="*/ 134829 w 5248883"/>
              <a:gd name="connsiteY0" fmla="*/ 334565 h 3115865"/>
              <a:gd name="connsiteX1" fmla="*/ 3241396 w 5248883"/>
              <a:gd name="connsiteY1" fmla="*/ 63334 h 3115865"/>
              <a:gd name="connsiteX2" fmla="*/ 4484908 w 5248883"/>
              <a:gd name="connsiteY2" fmla="*/ 47479 h 3115865"/>
              <a:gd name="connsiteX3" fmla="*/ 4669700 w 5248883"/>
              <a:gd name="connsiteY3" fmla="*/ 370495 h 3115865"/>
              <a:gd name="connsiteX4" fmla="*/ 4869404 w 5248883"/>
              <a:gd name="connsiteY4" fmla="*/ 1241752 h 3115865"/>
              <a:gd name="connsiteX5" fmla="*/ 4654132 w 5248883"/>
              <a:gd name="connsiteY5" fmla="*/ 2270451 h 3115865"/>
              <a:gd name="connsiteX6" fmla="*/ 1300897 w 5248883"/>
              <a:gd name="connsiteY6" fmla="*/ 2961106 h 3115865"/>
              <a:gd name="connsiteX7" fmla="*/ 496292 w 5248883"/>
              <a:gd name="connsiteY7" fmla="*/ 3115865 h 3115865"/>
              <a:gd name="connsiteX8" fmla="*/ 160229 w 5248883"/>
              <a:gd name="connsiteY8" fmla="*/ 2961106 h 3115865"/>
              <a:gd name="connsiteX9" fmla="*/ 0 w 5248883"/>
              <a:gd name="connsiteY9" fmla="*/ 2037642 h 3115865"/>
              <a:gd name="connsiteX10" fmla="*/ 134829 w 5248883"/>
              <a:gd name="connsiteY10" fmla="*/ 334565 h 3115865"/>
              <a:gd name="connsiteX0" fmla="*/ 134829 w 5248883"/>
              <a:gd name="connsiteY0" fmla="*/ 334565 h 3115865"/>
              <a:gd name="connsiteX1" fmla="*/ 3241396 w 5248883"/>
              <a:gd name="connsiteY1" fmla="*/ 63334 h 3115865"/>
              <a:gd name="connsiteX2" fmla="*/ 4484908 w 5248883"/>
              <a:gd name="connsiteY2" fmla="*/ 47479 h 3115865"/>
              <a:gd name="connsiteX3" fmla="*/ 4669700 w 5248883"/>
              <a:gd name="connsiteY3" fmla="*/ 370495 h 3115865"/>
              <a:gd name="connsiteX4" fmla="*/ 4484908 w 5248883"/>
              <a:gd name="connsiteY4" fmla="*/ 2027690 h 3115865"/>
              <a:gd name="connsiteX5" fmla="*/ 4654132 w 5248883"/>
              <a:gd name="connsiteY5" fmla="*/ 2270451 h 3115865"/>
              <a:gd name="connsiteX6" fmla="*/ 1300897 w 5248883"/>
              <a:gd name="connsiteY6" fmla="*/ 2961106 h 3115865"/>
              <a:gd name="connsiteX7" fmla="*/ 496292 w 5248883"/>
              <a:gd name="connsiteY7" fmla="*/ 3115865 h 3115865"/>
              <a:gd name="connsiteX8" fmla="*/ 160229 w 5248883"/>
              <a:gd name="connsiteY8" fmla="*/ 2961106 h 3115865"/>
              <a:gd name="connsiteX9" fmla="*/ 0 w 5248883"/>
              <a:gd name="connsiteY9" fmla="*/ 2037642 h 3115865"/>
              <a:gd name="connsiteX10" fmla="*/ 134829 w 524888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6970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7605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7605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72633" h="3115865">
                <a:moveTo>
                  <a:pt x="134829" y="334565"/>
                </a:moveTo>
                <a:lnTo>
                  <a:pt x="3241396" y="63334"/>
                </a:lnTo>
                <a:lnTo>
                  <a:pt x="4484908" y="47479"/>
                </a:lnTo>
                <a:cubicBezTo>
                  <a:pt x="4692743" y="78782"/>
                  <a:pt x="4647846" y="0"/>
                  <a:pt x="4676050" y="370495"/>
                </a:cubicBezTo>
                <a:cubicBezTo>
                  <a:pt x="4671804" y="1401383"/>
                  <a:pt x="4567936" y="1647595"/>
                  <a:pt x="4484908" y="2027690"/>
                </a:cubicBezTo>
                <a:cubicBezTo>
                  <a:pt x="4401880" y="2407785"/>
                  <a:pt x="4772633" y="2364508"/>
                  <a:pt x="4177882" y="2651067"/>
                </a:cubicBezTo>
                <a:lnTo>
                  <a:pt x="1300897" y="2961106"/>
                </a:lnTo>
                <a:lnTo>
                  <a:pt x="496292" y="3115865"/>
                </a:lnTo>
                <a:lnTo>
                  <a:pt x="160229" y="2961106"/>
                </a:lnTo>
                <a:lnTo>
                  <a:pt x="0" y="2037642"/>
                </a:lnTo>
                <a:lnTo>
                  <a:pt x="134829" y="33456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Forme libre 107"/>
          <p:cNvSpPr/>
          <p:nvPr/>
        </p:nvSpPr>
        <p:spPr>
          <a:xfrm>
            <a:off x="7942443" y="3022510"/>
            <a:ext cx="5102744" cy="430500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602162 w 4687779"/>
              <a:gd name="connsiteY0" fmla="*/ 371872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602162 w 4687779"/>
              <a:gd name="connsiteY7" fmla="*/ 371872 h 3126108"/>
              <a:gd name="connsiteX0" fmla="*/ 1602162 w 4687779"/>
              <a:gd name="connsiteY0" fmla="*/ 371872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881842 w 4687779"/>
              <a:gd name="connsiteY7" fmla="*/ 1124040 h 3126108"/>
              <a:gd name="connsiteX8" fmla="*/ 1602162 w 4687779"/>
              <a:gd name="connsiteY8" fmla="*/ 371872 h 3126108"/>
              <a:gd name="connsiteX0" fmla="*/ 1602162 w 4687779"/>
              <a:gd name="connsiteY0" fmla="*/ 371872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507703 w 4687779"/>
              <a:gd name="connsiteY7" fmla="*/ 1299195 h 3126108"/>
              <a:gd name="connsiteX8" fmla="*/ 1602162 w 4687779"/>
              <a:gd name="connsiteY8" fmla="*/ 371872 h 3126108"/>
              <a:gd name="connsiteX0" fmla="*/ 1441933 w 4527550"/>
              <a:gd name="connsiteY0" fmla="*/ 371872 h 3126108"/>
              <a:gd name="connsiteX1" fmla="*/ 4527550 w 4527550"/>
              <a:gd name="connsiteY1" fmla="*/ 0 h 3126108"/>
              <a:gd name="connsiteX2" fmla="*/ 4527550 w 4527550"/>
              <a:gd name="connsiteY2" fmla="*/ 3126108 h 3126108"/>
              <a:gd name="connsiteX3" fmla="*/ 1140668 w 4527550"/>
              <a:gd name="connsiteY3" fmla="*/ 2969441 h 3126108"/>
              <a:gd name="connsiteX4" fmla="*/ 336063 w 4527550"/>
              <a:gd name="connsiteY4" fmla="*/ 3124200 h 3126108"/>
              <a:gd name="connsiteX5" fmla="*/ 0 w 4527550"/>
              <a:gd name="connsiteY5" fmla="*/ 2969441 h 3126108"/>
              <a:gd name="connsiteX6" fmla="*/ 127787 w 4527550"/>
              <a:gd name="connsiteY6" fmla="*/ 1849821 h 3126108"/>
              <a:gd name="connsiteX7" fmla="*/ 1347474 w 4527550"/>
              <a:gd name="connsiteY7" fmla="*/ 1299195 h 3126108"/>
              <a:gd name="connsiteX8" fmla="*/ 1441933 w 4527550"/>
              <a:gd name="connsiteY8" fmla="*/ 371872 h 3126108"/>
              <a:gd name="connsiteX0" fmla="*/ 1441933 w 4527550"/>
              <a:gd name="connsiteY0" fmla="*/ 371872 h 3126108"/>
              <a:gd name="connsiteX1" fmla="*/ 4527550 w 4527550"/>
              <a:gd name="connsiteY1" fmla="*/ 0 h 3126108"/>
              <a:gd name="connsiteX2" fmla="*/ 4527550 w 4527550"/>
              <a:gd name="connsiteY2" fmla="*/ 3126108 h 3126108"/>
              <a:gd name="connsiteX3" fmla="*/ 1140668 w 4527550"/>
              <a:gd name="connsiteY3" fmla="*/ 2969441 h 3126108"/>
              <a:gd name="connsiteX4" fmla="*/ 336063 w 4527550"/>
              <a:gd name="connsiteY4" fmla="*/ 3124200 h 3126108"/>
              <a:gd name="connsiteX5" fmla="*/ 0 w 4527550"/>
              <a:gd name="connsiteY5" fmla="*/ 2969441 h 3126108"/>
              <a:gd name="connsiteX6" fmla="*/ 33335 w 4527550"/>
              <a:gd name="connsiteY6" fmla="*/ 2893626 h 3126108"/>
              <a:gd name="connsiteX7" fmla="*/ 127787 w 4527550"/>
              <a:gd name="connsiteY7" fmla="*/ 1849821 h 3126108"/>
              <a:gd name="connsiteX8" fmla="*/ 1347474 w 4527550"/>
              <a:gd name="connsiteY8" fmla="*/ 1299195 h 3126108"/>
              <a:gd name="connsiteX9" fmla="*/ 1441933 w 4527550"/>
              <a:gd name="connsiteY9" fmla="*/ 371872 h 3126108"/>
              <a:gd name="connsiteX0" fmla="*/ 2388808 w 5474425"/>
              <a:gd name="connsiteY0" fmla="*/ 371872 h 3126108"/>
              <a:gd name="connsiteX1" fmla="*/ 5474425 w 5474425"/>
              <a:gd name="connsiteY1" fmla="*/ 0 h 3126108"/>
              <a:gd name="connsiteX2" fmla="*/ 5474425 w 5474425"/>
              <a:gd name="connsiteY2" fmla="*/ 3126108 h 3126108"/>
              <a:gd name="connsiteX3" fmla="*/ 2087543 w 5474425"/>
              <a:gd name="connsiteY3" fmla="*/ 2969441 h 3126108"/>
              <a:gd name="connsiteX4" fmla="*/ 0 w 5474425"/>
              <a:gd name="connsiteY4" fmla="*/ 3126108 h 3126108"/>
              <a:gd name="connsiteX5" fmla="*/ 946875 w 5474425"/>
              <a:gd name="connsiteY5" fmla="*/ 2969441 h 3126108"/>
              <a:gd name="connsiteX6" fmla="*/ 980210 w 5474425"/>
              <a:gd name="connsiteY6" fmla="*/ 2893626 h 3126108"/>
              <a:gd name="connsiteX7" fmla="*/ 1074662 w 5474425"/>
              <a:gd name="connsiteY7" fmla="*/ 1849821 h 3126108"/>
              <a:gd name="connsiteX8" fmla="*/ 2294349 w 5474425"/>
              <a:gd name="connsiteY8" fmla="*/ 1299195 h 3126108"/>
              <a:gd name="connsiteX9" fmla="*/ 2388808 w 5474425"/>
              <a:gd name="connsiteY9" fmla="*/ 371872 h 3126108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312610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946875 w 5474425"/>
              <a:gd name="connsiteY5" fmla="*/ 2969441 h 4305005"/>
              <a:gd name="connsiteX6" fmla="*/ 980210 w 5474425"/>
              <a:gd name="connsiteY6" fmla="*/ 2893626 h 4305005"/>
              <a:gd name="connsiteX7" fmla="*/ 1074662 w 5474425"/>
              <a:gd name="connsiteY7" fmla="*/ 1849821 h 4305005"/>
              <a:gd name="connsiteX8" fmla="*/ 2294349 w 5474425"/>
              <a:gd name="connsiteY8" fmla="*/ 1299195 h 4305005"/>
              <a:gd name="connsiteX9" fmla="*/ 2388808 w 5474425"/>
              <a:gd name="connsiteY9" fmla="*/ 371872 h 4305005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412305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946875 w 5474425"/>
              <a:gd name="connsiteY5" fmla="*/ 2969441 h 4305005"/>
              <a:gd name="connsiteX6" fmla="*/ 980210 w 5474425"/>
              <a:gd name="connsiteY6" fmla="*/ 2893626 h 4305005"/>
              <a:gd name="connsiteX7" fmla="*/ 1074662 w 5474425"/>
              <a:gd name="connsiteY7" fmla="*/ 1849821 h 4305005"/>
              <a:gd name="connsiteX8" fmla="*/ 2294349 w 5474425"/>
              <a:gd name="connsiteY8" fmla="*/ 1299195 h 4305005"/>
              <a:gd name="connsiteX9" fmla="*/ 2388808 w 5474425"/>
              <a:gd name="connsiteY9" fmla="*/ 371872 h 4305005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412305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1280256 w 5474425"/>
              <a:gd name="connsiteY5" fmla="*/ 2893626 h 4305005"/>
              <a:gd name="connsiteX6" fmla="*/ 980210 w 5474425"/>
              <a:gd name="connsiteY6" fmla="*/ 2893626 h 4305005"/>
              <a:gd name="connsiteX7" fmla="*/ 1074662 w 5474425"/>
              <a:gd name="connsiteY7" fmla="*/ 1849821 h 4305005"/>
              <a:gd name="connsiteX8" fmla="*/ 2294349 w 5474425"/>
              <a:gd name="connsiteY8" fmla="*/ 1299195 h 4305005"/>
              <a:gd name="connsiteX9" fmla="*/ 2388808 w 5474425"/>
              <a:gd name="connsiteY9" fmla="*/ 371872 h 4305005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412305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980210 w 5474425"/>
              <a:gd name="connsiteY5" fmla="*/ 2893626 h 4305005"/>
              <a:gd name="connsiteX6" fmla="*/ 1074662 w 5474425"/>
              <a:gd name="connsiteY6" fmla="*/ 1849821 h 4305005"/>
              <a:gd name="connsiteX7" fmla="*/ 2294349 w 5474425"/>
              <a:gd name="connsiteY7" fmla="*/ 1299195 h 4305005"/>
              <a:gd name="connsiteX8" fmla="*/ 2388808 w 5474425"/>
              <a:gd name="connsiteY8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2893626 h 4305005"/>
              <a:gd name="connsiteX5" fmla="*/ 803972 w 5298187"/>
              <a:gd name="connsiteY5" fmla="*/ 2893626 h 4305005"/>
              <a:gd name="connsiteX6" fmla="*/ 898424 w 5298187"/>
              <a:gd name="connsiteY6" fmla="*/ 1849821 h 4305005"/>
              <a:gd name="connsiteX7" fmla="*/ 2118111 w 5298187"/>
              <a:gd name="connsiteY7" fmla="*/ 1299195 h 4305005"/>
              <a:gd name="connsiteX8" fmla="*/ 2212570 w 5298187"/>
              <a:gd name="connsiteY8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2893626 h 4305005"/>
              <a:gd name="connsiteX5" fmla="*/ 803972 w 5298187"/>
              <a:gd name="connsiteY5" fmla="*/ 2893626 h 4305005"/>
              <a:gd name="connsiteX6" fmla="*/ 825500 w 5298187"/>
              <a:gd name="connsiteY6" fmla="*/ 2686140 h 4305005"/>
              <a:gd name="connsiteX7" fmla="*/ 898424 w 5298187"/>
              <a:gd name="connsiteY7" fmla="*/ 1849821 h 4305005"/>
              <a:gd name="connsiteX8" fmla="*/ 2118111 w 5298187"/>
              <a:gd name="connsiteY8" fmla="*/ 1299195 h 4305005"/>
              <a:gd name="connsiteX9" fmla="*/ 2212570 w 5298187"/>
              <a:gd name="connsiteY9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2893626 h 4305005"/>
              <a:gd name="connsiteX5" fmla="*/ 610408 w 5298187"/>
              <a:gd name="connsiteY5" fmla="*/ 2893626 h 4305005"/>
              <a:gd name="connsiteX6" fmla="*/ 825500 w 5298187"/>
              <a:gd name="connsiteY6" fmla="*/ 2686140 h 4305005"/>
              <a:gd name="connsiteX7" fmla="*/ 898424 w 5298187"/>
              <a:gd name="connsiteY7" fmla="*/ 1849821 h 4305005"/>
              <a:gd name="connsiteX8" fmla="*/ 2118111 w 5298187"/>
              <a:gd name="connsiteY8" fmla="*/ 1299195 h 4305005"/>
              <a:gd name="connsiteX9" fmla="*/ 2212570 w 5298187"/>
              <a:gd name="connsiteY9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3111590 h 4305005"/>
              <a:gd name="connsiteX5" fmla="*/ 0 w 5298187"/>
              <a:gd name="connsiteY5" fmla="*/ 2893626 h 4305005"/>
              <a:gd name="connsiteX6" fmla="*/ 610408 w 5298187"/>
              <a:gd name="connsiteY6" fmla="*/ 2893626 h 4305005"/>
              <a:gd name="connsiteX7" fmla="*/ 825500 w 5298187"/>
              <a:gd name="connsiteY7" fmla="*/ 2686140 h 4305005"/>
              <a:gd name="connsiteX8" fmla="*/ 898424 w 5298187"/>
              <a:gd name="connsiteY8" fmla="*/ 1849821 h 4305005"/>
              <a:gd name="connsiteX9" fmla="*/ 2118111 w 5298187"/>
              <a:gd name="connsiteY9" fmla="*/ 1299195 h 4305005"/>
              <a:gd name="connsiteX10" fmla="*/ 2212570 w 5298187"/>
              <a:gd name="connsiteY10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3111590 h 4305005"/>
              <a:gd name="connsiteX5" fmla="*/ 195443 w 5298187"/>
              <a:gd name="connsiteY5" fmla="*/ 2893626 h 4305005"/>
              <a:gd name="connsiteX6" fmla="*/ 610408 w 5298187"/>
              <a:gd name="connsiteY6" fmla="*/ 2893626 h 4305005"/>
              <a:gd name="connsiteX7" fmla="*/ 825500 w 5298187"/>
              <a:gd name="connsiteY7" fmla="*/ 2686140 h 4305005"/>
              <a:gd name="connsiteX8" fmla="*/ 898424 w 5298187"/>
              <a:gd name="connsiteY8" fmla="*/ 1849821 h 4305005"/>
              <a:gd name="connsiteX9" fmla="*/ 2118111 w 5298187"/>
              <a:gd name="connsiteY9" fmla="*/ 1299195 h 4305005"/>
              <a:gd name="connsiteX10" fmla="*/ 2212570 w 5298187"/>
              <a:gd name="connsiteY10" fmla="*/ 371872 h 430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187" h="4305005">
                <a:moveTo>
                  <a:pt x="2212570" y="371872"/>
                </a:moveTo>
                <a:lnTo>
                  <a:pt x="5298187" y="0"/>
                </a:lnTo>
                <a:lnTo>
                  <a:pt x="5298187" y="4123058"/>
                </a:lnTo>
                <a:lnTo>
                  <a:pt x="0" y="4305005"/>
                </a:lnTo>
                <a:lnTo>
                  <a:pt x="0" y="3111590"/>
                </a:lnTo>
                <a:lnTo>
                  <a:pt x="195443" y="2893626"/>
                </a:lnTo>
                <a:lnTo>
                  <a:pt x="610408" y="2893626"/>
                </a:lnTo>
                <a:lnTo>
                  <a:pt x="825500" y="2686140"/>
                </a:lnTo>
                <a:lnTo>
                  <a:pt x="898424" y="1849821"/>
                </a:lnTo>
                <a:lnTo>
                  <a:pt x="2118111" y="1299195"/>
                </a:lnTo>
                <a:lnTo>
                  <a:pt x="2212570" y="37187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Forme libre 104"/>
          <p:cNvSpPr/>
          <p:nvPr/>
        </p:nvSpPr>
        <p:spPr>
          <a:xfrm>
            <a:off x="8039166" y="-533400"/>
            <a:ext cx="4687779" cy="337517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7779" h="3126108">
                <a:moveTo>
                  <a:pt x="134829" y="342900"/>
                </a:moveTo>
                <a:lnTo>
                  <a:pt x="4687779" y="0"/>
                </a:lnTo>
                <a:lnTo>
                  <a:pt x="4687779" y="3126108"/>
                </a:lnTo>
                <a:lnTo>
                  <a:pt x="1300897" y="2969441"/>
                </a:lnTo>
                <a:lnTo>
                  <a:pt x="496292" y="3124200"/>
                </a:lnTo>
                <a:lnTo>
                  <a:pt x="160229" y="2969441"/>
                </a:lnTo>
                <a:lnTo>
                  <a:pt x="0" y="2045977"/>
                </a:lnTo>
                <a:lnTo>
                  <a:pt x="134829" y="3429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6"/>
          <p:cNvGrpSpPr/>
          <p:nvPr/>
        </p:nvGrpSpPr>
        <p:grpSpPr>
          <a:xfrm>
            <a:off x="-435430" y="162370"/>
            <a:ext cx="8182430" cy="1058305"/>
            <a:chOff x="-435429" y="-397668"/>
            <a:chExt cx="7075714" cy="1618343"/>
          </a:xfrm>
        </p:grpSpPr>
        <p:sp>
          <p:nvSpPr>
            <p:cNvPr id="27" name="Rectangle 26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02771" y="-52444"/>
            <a:ext cx="9088361" cy="1325563"/>
          </a:xfrm>
        </p:spPr>
        <p:txBody>
          <a:bodyPr/>
          <a:lstStyle/>
          <a:p>
            <a:r>
              <a:rPr lang="en-US" dirty="0" smtClean="0"/>
              <a:t>Banc </a:t>
            </a:r>
            <a:r>
              <a:rPr lang="en-US" dirty="0" err="1" smtClean="0"/>
              <a:t>d’essai</a:t>
            </a:r>
            <a:r>
              <a:rPr lang="en-US" dirty="0" smtClean="0"/>
              <a:t> et </a:t>
            </a:r>
            <a:r>
              <a:rPr lang="en-US" dirty="0" err="1" smtClean="0"/>
              <a:t>démonstration</a:t>
            </a:r>
            <a:endParaRPr lang="en-US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3979333" y="1734784"/>
            <a:ext cx="3767667" cy="35230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329723" y="2149278"/>
            <a:ext cx="797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Etats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239924" y="2841775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Radar(s)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436946" y="4404255"/>
            <a:ext cx="826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Filtre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959713" y="3649365"/>
            <a:ext cx="1618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(Attaquant)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955696" flipH="1">
            <a:off x="1843568" y="2275632"/>
            <a:ext cx="2355119" cy="1493756"/>
          </a:xfrm>
          <a:prstGeom prst="rect">
            <a:avLst/>
          </a:prstGeom>
        </p:spPr>
      </p:pic>
      <p:pic>
        <p:nvPicPr>
          <p:cNvPr id="12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314755" flipH="1" flipV="1">
            <a:off x="1638832" y="3410170"/>
            <a:ext cx="2355119" cy="1580977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834750" flipH="1" flipV="1">
            <a:off x="7442529" y="2547999"/>
            <a:ext cx="2355119" cy="149307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4483636" y="1342703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smtClean="0"/>
              <a:t>Benchmark</a:t>
            </a:r>
            <a:endParaRPr lang="fr-FR" sz="2400" i="1" dirty="0"/>
          </a:p>
        </p:txBody>
      </p:sp>
      <p:cxnSp>
        <p:nvCxnSpPr>
          <p:cNvPr id="19" name="Connecteur droit avec flèche 18"/>
          <p:cNvCxnSpPr>
            <a:endCxn id="8" idx="1"/>
          </p:cNvCxnSpPr>
          <p:nvPr/>
        </p:nvCxnSpPr>
        <p:spPr>
          <a:xfrm>
            <a:off x="5308600" y="2404533"/>
            <a:ext cx="931324" cy="6680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577848" y="4118264"/>
            <a:ext cx="766514" cy="5498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3"/>
          </p:cNvCxnSpPr>
          <p:nvPr/>
        </p:nvCxnSpPr>
        <p:spPr>
          <a:xfrm flipH="1">
            <a:off x="5577848" y="3187700"/>
            <a:ext cx="504303" cy="69249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4285273" y="2474924"/>
            <a:ext cx="117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 y z)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6344362" y="3187700"/>
            <a:ext cx="107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344362" y="4739782"/>
            <a:ext cx="96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(x̄ ȳ z̄)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126522" y="4000039"/>
            <a:ext cx="137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(r’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’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’)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pic>
        <p:nvPicPr>
          <p:cNvPr id="4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338" y="1920016"/>
            <a:ext cx="458524" cy="458524"/>
          </a:xfrm>
          <a:prstGeom prst="rect">
            <a:avLst/>
          </a:prstGeom>
          <a:noFill/>
        </p:spPr>
      </p:pic>
      <p:pic>
        <p:nvPicPr>
          <p:cNvPr id="43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2923" y="2378540"/>
            <a:ext cx="482878" cy="482878"/>
          </a:xfrm>
          <a:prstGeom prst="rect">
            <a:avLst/>
          </a:prstGeom>
          <a:noFill/>
        </p:spPr>
      </p:pic>
      <p:pic>
        <p:nvPicPr>
          <p:cNvPr id="44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68524" y="3187700"/>
            <a:ext cx="546097" cy="546097"/>
          </a:xfrm>
          <a:prstGeom prst="rect">
            <a:avLst/>
          </a:prstGeom>
          <a:noFill/>
        </p:spPr>
      </p:pic>
      <p:pic>
        <p:nvPicPr>
          <p:cNvPr id="45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02923" y="3945731"/>
            <a:ext cx="458524" cy="458524"/>
          </a:xfrm>
          <a:prstGeom prst="rect">
            <a:avLst/>
          </a:prstGeom>
          <a:noFill/>
        </p:spPr>
      </p:pic>
      <p:pic>
        <p:nvPicPr>
          <p:cNvPr id="4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27639" flipH="1">
            <a:off x="7620420" y="3483993"/>
            <a:ext cx="2355119" cy="1493756"/>
          </a:xfrm>
          <a:prstGeom prst="rect">
            <a:avLst/>
          </a:prstGeom>
        </p:spPr>
      </p:pic>
      <p:sp>
        <p:nvSpPr>
          <p:cNvPr id="47" name="ZoneTexte 46"/>
          <p:cNvSpPr txBox="1"/>
          <p:nvPr/>
        </p:nvSpPr>
        <p:spPr>
          <a:xfrm>
            <a:off x="114494" y="1573536"/>
            <a:ext cx="2888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err="1" smtClean="0"/>
              <a:t>Tracks</a:t>
            </a:r>
            <a:r>
              <a:rPr lang="fr-FR" sz="2400" b="1" i="1" dirty="0" smtClean="0"/>
              <a:t> </a:t>
            </a:r>
            <a:r>
              <a:rPr lang="fr-FR" sz="2400" dirty="0" smtClean="0"/>
              <a:t>avec </a:t>
            </a:r>
            <a:endParaRPr lang="fr-FR" sz="2400" b="1" i="1" dirty="0" smtClean="0"/>
          </a:p>
          <a:p>
            <a:r>
              <a:rPr lang="fr-FR" sz="2400" b="1" i="1" dirty="0" err="1" smtClean="0"/>
              <a:t>ManeuveredAirplane</a:t>
            </a:r>
            <a:endParaRPr lang="fr-FR" sz="2400" b="1" i="1" dirty="0"/>
          </a:p>
        </p:txBody>
      </p:sp>
      <p:sp>
        <p:nvSpPr>
          <p:cNvPr id="51" name="ZoneTexte 50"/>
          <p:cNvSpPr txBox="1"/>
          <p:nvPr/>
        </p:nvSpPr>
        <p:spPr>
          <a:xfrm>
            <a:off x="9062271" y="262031"/>
            <a:ext cx="329820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1 Radar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9028791" y="872080"/>
            <a:ext cx="4844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 </a:t>
            </a:r>
          </a:p>
          <a:p>
            <a:r>
              <a:rPr lang="fr-FR" sz="2200" b="1" dirty="0" smtClean="0"/>
              <a:t>- Fréquences identiques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8969327" y="1795544"/>
            <a:ext cx="4584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</a:t>
            </a:r>
          </a:p>
          <a:p>
            <a:r>
              <a:rPr lang="fr-FR" sz="2200" b="1" dirty="0" smtClean="0"/>
              <a:t>- Fréquences différentes</a:t>
            </a:r>
          </a:p>
        </p:txBody>
      </p:sp>
      <p:pic>
        <p:nvPicPr>
          <p:cNvPr id="54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0973" y="312508"/>
            <a:ext cx="411188" cy="411188"/>
          </a:xfrm>
          <a:prstGeom prst="rect">
            <a:avLst/>
          </a:prstGeom>
          <a:noFill/>
        </p:spPr>
      </p:pic>
      <p:pic>
        <p:nvPicPr>
          <p:cNvPr id="55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39830" y="923676"/>
            <a:ext cx="411188" cy="411188"/>
          </a:xfrm>
          <a:prstGeom prst="rect">
            <a:avLst/>
          </a:prstGeom>
          <a:noFill/>
        </p:spPr>
      </p:pic>
      <p:pic>
        <p:nvPicPr>
          <p:cNvPr id="56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5424" y="1070867"/>
            <a:ext cx="411188" cy="411188"/>
          </a:xfrm>
          <a:prstGeom prst="rect">
            <a:avLst/>
          </a:prstGeom>
          <a:noFill/>
        </p:spPr>
      </p:pic>
      <p:pic>
        <p:nvPicPr>
          <p:cNvPr id="57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45379" y="1748347"/>
            <a:ext cx="411188" cy="411188"/>
          </a:xfrm>
          <a:prstGeom prst="rect">
            <a:avLst/>
          </a:prstGeom>
          <a:noFill/>
        </p:spPr>
      </p:pic>
      <p:pic>
        <p:nvPicPr>
          <p:cNvPr id="58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0973" y="1895538"/>
            <a:ext cx="411188" cy="411188"/>
          </a:xfrm>
          <a:prstGeom prst="rect">
            <a:avLst/>
          </a:prstGeom>
          <a:noFill/>
        </p:spPr>
      </p:pic>
      <p:pic>
        <p:nvPicPr>
          <p:cNvPr id="59" name="Picture 2" descr="C:\Users\qde\Desktop\Kalman-FalseDataInjection\Presentations\FlatIcons\price-tag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57408" y="2167677"/>
            <a:ext cx="387130" cy="387130"/>
          </a:xfrm>
          <a:prstGeom prst="rect">
            <a:avLst/>
          </a:prstGeom>
          <a:noFill/>
        </p:spPr>
      </p:pic>
      <p:sp>
        <p:nvSpPr>
          <p:cNvPr id="67" name="Ellipse 66"/>
          <p:cNvSpPr/>
          <p:nvPr/>
        </p:nvSpPr>
        <p:spPr>
          <a:xfrm>
            <a:off x="10334373" y="3476932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10362948" y="3535335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11061447" y="3476932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/>
          <p:cNvSpPr/>
          <p:nvPr/>
        </p:nvSpPr>
        <p:spPr>
          <a:xfrm>
            <a:off x="11090022" y="3535335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>
            <a:off x="10354481" y="415690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/>
          <p:cNvSpPr/>
          <p:nvPr/>
        </p:nvSpPr>
        <p:spPr>
          <a:xfrm>
            <a:off x="10383056" y="421530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11090022" y="415690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/>
          <p:cNvSpPr/>
          <p:nvPr/>
        </p:nvSpPr>
        <p:spPr>
          <a:xfrm>
            <a:off x="11118597" y="421530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TA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3" name="Groupe 60"/>
          <p:cNvGrpSpPr/>
          <p:nvPr/>
        </p:nvGrpSpPr>
        <p:grpSpPr>
          <a:xfrm>
            <a:off x="8851018" y="4954881"/>
            <a:ext cx="806977" cy="497708"/>
            <a:chOff x="358775" y="3232149"/>
            <a:chExt cx="1781175" cy="1098551"/>
          </a:xfrm>
        </p:grpSpPr>
        <p:sp>
          <p:nvSpPr>
            <p:cNvPr id="76" name="Ellipse 75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Ellipse 78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0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4" name="Groupe 60"/>
          <p:cNvGrpSpPr/>
          <p:nvPr/>
        </p:nvGrpSpPr>
        <p:grpSpPr>
          <a:xfrm>
            <a:off x="9775447" y="4954881"/>
            <a:ext cx="806977" cy="497708"/>
            <a:chOff x="358775" y="3232149"/>
            <a:chExt cx="1781175" cy="1098551"/>
          </a:xfrm>
        </p:grpSpPr>
        <p:sp>
          <p:nvSpPr>
            <p:cNvPr id="82" name="Ellipse 81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Ellipse 82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Ellipse 84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6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5" name="Groupe 60"/>
          <p:cNvGrpSpPr/>
          <p:nvPr/>
        </p:nvGrpSpPr>
        <p:grpSpPr>
          <a:xfrm>
            <a:off x="11157727" y="4954881"/>
            <a:ext cx="806977" cy="497708"/>
            <a:chOff x="358775" y="3232149"/>
            <a:chExt cx="1781175" cy="1098551"/>
          </a:xfrm>
        </p:grpSpPr>
        <p:sp>
          <p:nvSpPr>
            <p:cNvPr id="88" name="Ellipse 87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Ellipse 88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Ellipse 90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2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sp>
        <p:nvSpPr>
          <p:cNvPr id="94" name="Ellipse 93"/>
          <p:cNvSpPr/>
          <p:nvPr/>
        </p:nvSpPr>
        <p:spPr>
          <a:xfrm>
            <a:off x="10652933" y="5196675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10849781" y="5196675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Ellipse 95"/>
          <p:cNvSpPr/>
          <p:nvPr/>
        </p:nvSpPr>
        <p:spPr>
          <a:xfrm>
            <a:off x="11040280" y="5196675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7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5141" y="1557876"/>
            <a:ext cx="458524" cy="458524"/>
          </a:xfrm>
          <a:prstGeom prst="rect">
            <a:avLst/>
          </a:prstGeom>
          <a:noFill/>
        </p:spPr>
      </p:pic>
      <p:pic>
        <p:nvPicPr>
          <p:cNvPr id="8195" name="Picture 3" descr="C:\Users\qde\Desktop\Kalman-FalseDataInjection\Presentations\FlatIcons\analysis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264462" y="5643563"/>
            <a:ext cx="863236" cy="863236"/>
          </a:xfrm>
          <a:prstGeom prst="rect">
            <a:avLst/>
          </a:prstGeom>
          <a:noFill/>
        </p:spPr>
      </p:pic>
      <p:sp>
        <p:nvSpPr>
          <p:cNvPr id="115" name="ZoneTexte 114"/>
          <p:cNvSpPr txBox="1"/>
          <p:nvPr/>
        </p:nvSpPr>
        <p:spPr>
          <a:xfrm>
            <a:off x="5127698" y="5624513"/>
            <a:ext cx="2638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chemeClr val="bg1"/>
                </a:solidFill>
              </a:rPr>
              <a:t>Trajectoires</a:t>
            </a:r>
          </a:p>
          <a:p>
            <a:r>
              <a:rPr lang="fr-FR" b="1" i="1" dirty="0" smtClean="0">
                <a:solidFill>
                  <a:schemeClr val="bg1"/>
                </a:solidFill>
              </a:rPr>
              <a:t>Performance du filtre</a:t>
            </a:r>
          </a:p>
          <a:p>
            <a:r>
              <a:rPr lang="fr-FR" b="1" i="1" dirty="0" smtClean="0">
                <a:solidFill>
                  <a:schemeClr val="bg1"/>
                </a:solidFill>
              </a:rPr>
              <a:t>Probabilités modèles</a:t>
            </a:r>
          </a:p>
        </p:txBody>
      </p:sp>
      <p:sp>
        <p:nvSpPr>
          <p:cNvPr id="81" name="Espace réservé du numéro de diapositive 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103" name="ZoneTexte 102"/>
          <p:cNvSpPr txBox="1"/>
          <p:nvPr/>
        </p:nvSpPr>
        <p:spPr>
          <a:xfrm>
            <a:off x="7942443" y="5618109"/>
            <a:ext cx="3304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	                   +</a:t>
            </a:r>
          </a:p>
          <a:p>
            <a:r>
              <a:rPr lang="fr-FR" sz="2400" b="1" i="1" dirty="0" err="1" smtClean="0"/>
              <a:t>MahalanobisDetector</a:t>
            </a:r>
            <a:endParaRPr lang="fr-FR" sz="2400" b="1" i="1" dirty="0" smtClean="0"/>
          </a:p>
          <a:p>
            <a:r>
              <a:rPr lang="fr-FR" sz="2400" b="1" i="1" dirty="0" err="1" smtClean="0"/>
              <a:t>EuclidianDetector</a:t>
            </a:r>
            <a:endParaRPr lang="fr-FR" sz="2400" b="1" i="1" dirty="0" smtClean="0"/>
          </a:p>
        </p:txBody>
      </p:sp>
      <p:pic>
        <p:nvPicPr>
          <p:cNvPr id="104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976126" y="5991225"/>
            <a:ext cx="398588" cy="398588"/>
          </a:xfrm>
          <a:prstGeom prst="rect">
            <a:avLst/>
          </a:prstGeom>
          <a:noFill/>
        </p:spPr>
      </p:pic>
      <p:sp>
        <p:nvSpPr>
          <p:cNvPr id="106" name="ZoneTexte 105"/>
          <p:cNvSpPr txBox="1"/>
          <p:nvPr/>
        </p:nvSpPr>
        <p:spPr>
          <a:xfrm>
            <a:off x="249244" y="5090184"/>
            <a:ext cx="3336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DOSAttacker</a:t>
            </a:r>
            <a:endParaRPr lang="fr-FR" sz="2400" b="1" i="1" dirty="0" smtClean="0"/>
          </a:p>
          <a:p>
            <a:r>
              <a:rPr lang="fr-FR" sz="2400" b="1" i="1" dirty="0" err="1" smtClean="0"/>
              <a:t>DriftAttacker</a:t>
            </a:r>
            <a:endParaRPr lang="fr-FR" sz="2400" b="1" i="1" dirty="0" smtClean="0"/>
          </a:p>
          <a:p>
            <a:r>
              <a:rPr lang="fr-FR" sz="2400" b="1" i="1" dirty="0" err="1" smtClean="0"/>
              <a:t>CumulativeDriftAttacker</a:t>
            </a:r>
            <a:endParaRPr lang="fr-FR" sz="2400" b="1" i="1" dirty="0" smtClean="0"/>
          </a:p>
        </p:txBody>
      </p:sp>
      <p:pic>
        <p:nvPicPr>
          <p:cNvPr id="107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02709" y="5445128"/>
            <a:ext cx="546097" cy="546097"/>
          </a:xfrm>
          <a:prstGeom prst="rect">
            <a:avLst/>
          </a:prstGeom>
          <a:noFill/>
        </p:spPr>
      </p:pic>
      <p:pic>
        <p:nvPicPr>
          <p:cNvPr id="110" name="Picture 2" descr="C:\Users\qde\Desktop\Kalman-FalseDataInjection\Presentations\FlatIcons\nuclear-bomb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094957" y="4852739"/>
            <a:ext cx="697415" cy="6974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à coins arrondis 115"/>
          <p:cNvSpPr/>
          <p:nvPr/>
        </p:nvSpPr>
        <p:spPr>
          <a:xfrm>
            <a:off x="3986279" y="5516089"/>
            <a:ext cx="3767667" cy="35230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112" name="Forme libre 111"/>
          <p:cNvSpPr/>
          <p:nvPr/>
        </p:nvSpPr>
        <p:spPr>
          <a:xfrm>
            <a:off x="5478066" y="4311626"/>
            <a:ext cx="702072" cy="1140963"/>
          </a:xfrm>
          <a:custGeom>
            <a:avLst/>
            <a:gdLst>
              <a:gd name="connsiteX0" fmla="*/ 0 w 565150"/>
              <a:gd name="connsiteY0" fmla="*/ 858388 h 1140963"/>
              <a:gd name="connsiteX1" fmla="*/ 141288 w 565150"/>
              <a:gd name="connsiteY1" fmla="*/ 858388 h 1140963"/>
              <a:gd name="connsiteX2" fmla="*/ 141288 w 565150"/>
              <a:gd name="connsiteY2" fmla="*/ 0 h 1140963"/>
              <a:gd name="connsiteX3" fmla="*/ 423863 w 565150"/>
              <a:gd name="connsiteY3" fmla="*/ 0 h 1140963"/>
              <a:gd name="connsiteX4" fmla="*/ 423863 w 565150"/>
              <a:gd name="connsiteY4" fmla="*/ 858388 h 1140963"/>
              <a:gd name="connsiteX5" fmla="*/ 565150 w 565150"/>
              <a:gd name="connsiteY5" fmla="*/ 858388 h 1140963"/>
              <a:gd name="connsiteX6" fmla="*/ 282575 w 565150"/>
              <a:gd name="connsiteY6" fmla="*/ 1140963 h 1140963"/>
              <a:gd name="connsiteX7" fmla="*/ 0 w 565150"/>
              <a:gd name="connsiteY7" fmla="*/ 858388 h 1140963"/>
              <a:gd name="connsiteX0" fmla="*/ 0 w 565150"/>
              <a:gd name="connsiteY0" fmla="*/ 858388 h 1140963"/>
              <a:gd name="connsiteX1" fmla="*/ 141288 w 565150"/>
              <a:gd name="connsiteY1" fmla="*/ 858388 h 1140963"/>
              <a:gd name="connsiteX2" fmla="*/ 141288 w 565150"/>
              <a:gd name="connsiteY2" fmla="*/ 0 h 1140963"/>
              <a:gd name="connsiteX3" fmla="*/ 423863 w 565150"/>
              <a:gd name="connsiteY3" fmla="*/ 0 h 1140963"/>
              <a:gd name="connsiteX4" fmla="*/ 423863 w 565150"/>
              <a:gd name="connsiteY4" fmla="*/ 858388 h 1140963"/>
              <a:gd name="connsiteX5" fmla="*/ 565150 w 565150"/>
              <a:gd name="connsiteY5" fmla="*/ 858388 h 1140963"/>
              <a:gd name="connsiteX6" fmla="*/ 282575 w 565150"/>
              <a:gd name="connsiteY6" fmla="*/ 1140963 h 1140963"/>
              <a:gd name="connsiteX7" fmla="*/ 0 w 565150"/>
              <a:gd name="connsiteY7" fmla="*/ 858388 h 1140963"/>
              <a:gd name="connsiteX0" fmla="*/ 59796 w 624946"/>
              <a:gd name="connsiteY0" fmla="*/ 858388 h 1140963"/>
              <a:gd name="connsiteX1" fmla="*/ 201084 w 624946"/>
              <a:gd name="connsiteY1" fmla="*/ 858388 h 1140963"/>
              <a:gd name="connsiteX2" fmla="*/ 201084 w 624946"/>
              <a:gd name="connsiteY2" fmla="*/ 0 h 1140963"/>
              <a:gd name="connsiteX3" fmla="*/ 483659 w 624946"/>
              <a:gd name="connsiteY3" fmla="*/ 0 h 1140963"/>
              <a:gd name="connsiteX4" fmla="*/ 483659 w 624946"/>
              <a:gd name="connsiteY4" fmla="*/ 858388 h 1140963"/>
              <a:gd name="connsiteX5" fmla="*/ 624946 w 624946"/>
              <a:gd name="connsiteY5" fmla="*/ 858388 h 1140963"/>
              <a:gd name="connsiteX6" fmla="*/ 342371 w 624946"/>
              <a:gd name="connsiteY6" fmla="*/ 1140963 h 1140963"/>
              <a:gd name="connsiteX7" fmla="*/ 59796 w 624946"/>
              <a:gd name="connsiteY7" fmla="*/ 858388 h 1140963"/>
              <a:gd name="connsiteX0" fmla="*/ 59796 w 624946"/>
              <a:gd name="connsiteY0" fmla="*/ 858388 h 1140963"/>
              <a:gd name="connsiteX1" fmla="*/ 201084 w 624946"/>
              <a:gd name="connsiteY1" fmla="*/ 858388 h 1140963"/>
              <a:gd name="connsiteX2" fmla="*/ 201084 w 624946"/>
              <a:gd name="connsiteY2" fmla="*/ 0 h 1140963"/>
              <a:gd name="connsiteX3" fmla="*/ 483659 w 624946"/>
              <a:gd name="connsiteY3" fmla="*/ 0 h 1140963"/>
              <a:gd name="connsiteX4" fmla="*/ 483659 w 624946"/>
              <a:gd name="connsiteY4" fmla="*/ 858388 h 1140963"/>
              <a:gd name="connsiteX5" fmla="*/ 624946 w 624946"/>
              <a:gd name="connsiteY5" fmla="*/ 858388 h 1140963"/>
              <a:gd name="connsiteX6" fmla="*/ 342371 w 624946"/>
              <a:gd name="connsiteY6" fmla="*/ 1140963 h 1140963"/>
              <a:gd name="connsiteX7" fmla="*/ 59796 w 624946"/>
              <a:gd name="connsiteY7" fmla="*/ 858388 h 1140963"/>
              <a:gd name="connsiteX0" fmla="*/ 59796 w 624946"/>
              <a:gd name="connsiteY0" fmla="*/ 858388 h 1140963"/>
              <a:gd name="connsiteX1" fmla="*/ 201084 w 624946"/>
              <a:gd name="connsiteY1" fmla="*/ 858388 h 1140963"/>
              <a:gd name="connsiteX2" fmla="*/ 201084 w 624946"/>
              <a:gd name="connsiteY2" fmla="*/ 0 h 1140963"/>
              <a:gd name="connsiteX3" fmla="*/ 483659 w 624946"/>
              <a:gd name="connsiteY3" fmla="*/ 0 h 1140963"/>
              <a:gd name="connsiteX4" fmla="*/ 483659 w 624946"/>
              <a:gd name="connsiteY4" fmla="*/ 858388 h 1140963"/>
              <a:gd name="connsiteX5" fmla="*/ 624946 w 624946"/>
              <a:gd name="connsiteY5" fmla="*/ 858388 h 1140963"/>
              <a:gd name="connsiteX6" fmla="*/ 342371 w 624946"/>
              <a:gd name="connsiteY6" fmla="*/ 1140963 h 1140963"/>
              <a:gd name="connsiteX7" fmla="*/ 59796 w 624946"/>
              <a:gd name="connsiteY7" fmla="*/ 858388 h 1140963"/>
              <a:gd name="connsiteX0" fmla="*/ 59796 w 702204"/>
              <a:gd name="connsiteY0" fmla="*/ 858388 h 1140963"/>
              <a:gd name="connsiteX1" fmla="*/ 201084 w 702204"/>
              <a:gd name="connsiteY1" fmla="*/ 858388 h 1140963"/>
              <a:gd name="connsiteX2" fmla="*/ 201084 w 702204"/>
              <a:gd name="connsiteY2" fmla="*/ 0 h 1140963"/>
              <a:gd name="connsiteX3" fmla="*/ 483659 w 702204"/>
              <a:gd name="connsiteY3" fmla="*/ 0 h 1140963"/>
              <a:gd name="connsiteX4" fmla="*/ 483659 w 702204"/>
              <a:gd name="connsiteY4" fmla="*/ 858388 h 1140963"/>
              <a:gd name="connsiteX5" fmla="*/ 624946 w 702204"/>
              <a:gd name="connsiteY5" fmla="*/ 858388 h 1140963"/>
              <a:gd name="connsiteX6" fmla="*/ 342371 w 702204"/>
              <a:gd name="connsiteY6" fmla="*/ 1140963 h 1140963"/>
              <a:gd name="connsiteX7" fmla="*/ 59796 w 702204"/>
              <a:gd name="connsiteY7" fmla="*/ 858388 h 1140963"/>
              <a:gd name="connsiteX0" fmla="*/ 59796 w 702072"/>
              <a:gd name="connsiteY0" fmla="*/ 858388 h 1140963"/>
              <a:gd name="connsiteX1" fmla="*/ 201084 w 702072"/>
              <a:gd name="connsiteY1" fmla="*/ 858388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3659 w 702072"/>
              <a:gd name="connsiteY4" fmla="*/ 858388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1084 w 702072"/>
              <a:gd name="connsiteY1" fmla="*/ 858388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3659 w 702072"/>
              <a:gd name="connsiteY4" fmla="*/ 858388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1084 w 702072"/>
              <a:gd name="connsiteY1" fmla="*/ 858388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3659 w 702072"/>
              <a:gd name="connsiteY4" fmla="*/ 858388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199497 w 702072"/>
              <a:gd name="connsiteY1" fmla="*/ 837556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3659 w 702072"/>
              <a:gd name="connsiteY4" fmla="*/ 858388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199497 w 702072"/>
              <a:gd name="connsiteY1" fmla="*/ 837556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8421 w 702072"/>
              <a:gd name="connsiteY4" fmla="*/ 837556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2672 w 702072"/>
              <a:gd name="connsiteY1" fmla="*/ 817697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8421 w 702072"/>
              <a:gd name="connsiteY4" fmla="*/ 837556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2672 w 702072"/>
              <a:gd name="connsiteY1" fmla="*/ 817697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5246 w 702072"/>
              <a:gd name="connsiteY4" fmla="*/ 837556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2672 w 702072"/>
              <a:gd name="connsiteY1" fmla="*/ 817697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0483 w 702072"/>
              <a:gd name="connsiteY4" fmla="*/ 837556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  <a:gd name="connsiteX0" fmla="*/ 59796 w 702072"/>
              <a:gd name="connsiteY0" fmla="*/ 858388 h 1140963"/>
              <a:gd name="connsiteX1" fmla="*/ 202672 w 702072"/>
              <a:gd name="connsiteY1" fmla="*/ 817697 h 1140963"/>
              <a:gd name="connsiteX2" fmla="*/ 201084 w 702072"/>
              <a:gd name="connsiteY2" fmla="*/ 0 h 1140963"/>
              <a:gd name="connsiteX3" fmla="*/ 483659 w 702072"/>
              <a:gd name="connsiteY3" fmla="*/ 0 h 1140963"/>
              <a:gd name="connsiteX4" fmla="*/ 482070 w 702072"/>
              <a:gd name="connsiteY4" fmla="*/ 810583 h 1140963"/>
              <a:gd name="connsiteX5" fmla="*/ 624946 w 702072"/>
              <a:gd name="connsiteY5" fmla="*/ 858388 h 1140963"/>
              <a:gd name="connsiteX6" fmla="*/ 342371 w 702072"/>
              <a:gd name="connsiteY6" fmla="*/ 1140963 h 1140963"/>
              <a:gd name="connsiteX7" fmla="*/ 59796 w 702072"/>
              <a:gd name="connsiteY7" fmla="*/ 858388 h 114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2072" h="1140963">
                <a:moveTo>
                  <a:pt x="59796" y="858388"/>
                </a:moveTo>
                <a:cubicBezTo>
                  <a:pt x="123394" y="782188"/>
                  <a:pt x="155576" y="817697"/>
                  <a:pt x="202672" y="817697"/>
                </a:cubicBezTo>
                <a:cubicBezTo>
                  <a:pt x="202143" y="545131"/>
                  <a:pt x="201613" y="272566"/>
                  <a:pt x="201084" y="0"/>
                </a:cubicBezTo>
                <a:lnTo>
                  <a:pt x="483659" y="0"/>
                </a:lnTo>
                <a:cubicBezTo>
                  <a:pt x="485246" y="279185"/>
                  <a:pt x="480483" y="531398"/>
                  <a:pt x="482070" y="810583"/>
                </a:cubicBezTo>
                <a:cubicBezTo>
                  <a:pt x="529166" y="810583"/>
                  <a:pt x="554037" y="798841"/>
                  <a:pt x="624946" y="858388"/>
                </a:cubicBezTo>
                <a:cubicBezTo>
                  <a:pt x="702072" y="947818"/>
                  <a:pt x="457201" y="1073758"/>
                  <a:pt x="342371" y="1140963"/>
                </a:cubicBezTo>
                <a:cubicBezTo>
                  <a:pt x="233891" y="1073759"/>
                  <a:pt x="0" y="957342"/>
                  <a:pt x="59796" y="85838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Forme libre 110"/>
          <p:cNvSpPr/>
          <p:nvPr/>
        </p:nvSpPr>
        <p:spPr>
          <a:xfrm>
            <a:off x="-1510504" y="779318"/>
            <a:ext cx="4686262" cy="2408381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1300897 w 4687779"/>
              <a:gd name="connsiteY3" fmla="*/ 2969441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342900 h 3124200"/>
              <a:gd name="connsiteX1" fmla="*/ 4687779 w 4687779"/>
              <a:gd name="connsiteY1" fmla="*/ 0 h 3124200"/>
              <a:gd name="connsiteX2" fmla="*/ 4687779 w 4687779"/>
              <a:gd name="connsiteY2" fmla="*/ 2221053 h 3124200"/>
              <a:gd name="connsiteX3" fmla="*/ 2258590 w 4687779"/>
              <a:gd name="connsiteY3" fmla="*/ 2302400 h 3124200"/>
              <a:gd name="connsiteX4" fmla="*/ 496292 w 4687779"/>
              <a:gd name="connsiteY4" fmla="*/ 3124200 h 3124200"/>
              <a:gd name="connsiteX5" fmla="*/ 160229 w 4687779"/>
              <a:gd name="connsiteY5" fmla="*/ 2969441 h 3124200"/>
              <a:gd name="connsiteX6" fmla="*/ 0 w 4687779"/>
              <a:gd name="connsiteY6" fmla="*/ 2045977 h 3124200"/>
              <a:gd name="connsiteX7" fmla="*/ 134829 w 4687779"/>
              <a:gd name="connsiteY7" fmla="*/ 342900 h 31242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7779 w 4687779"/>
              <a:gd name="connsiteY2" fmla="*/ 1878153 h 2781300"/>
              <a:gd name="connsiteX3" fmla="*/ 2258590 w 4687779"/>
              <a:gd name="connsiteY3" fmla="*/ 1959500 h 2781300"/>
              <a:gd name="connsiteX4" fmla="*/ 496292 w 4687779"/>
              <a:gd name="connsiteY4" fmla="*/ 2781300 h 2781300"/>
              <a:gd name="connsiteX5" fmla="*/ 160229 w 4687779"/>
              <a:gd name="connsiteY5" fmla="*/ 2626541 h 2781300"/>
              <a:gd name="connsiteX6" fmla="*/ 0 w 4687779"/>
              <a:gd name="connsiteY6" fmla="*/ 1703077 h 2781300"/>
              <a:gd name="connsiteX7" fmla="*/ 134829 w 4687779"/>
              <a:gd name="connsiteY7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687779 w 4687779"/>
              <a:gd name="connsiteY3" fmla="*/ 1878153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781300"/>
              <a:gd name="connsiteX1" fmla="*/ 4687779 w 4687779"/>
              <a:gd name="connsiteY1" fmla="*/ 394875 h 2781300"/>
              <a:gd name="connsiteX2" fmla="*/ 4685504 w 4687779"/>
              <a:gd name="connsiteY2" fmla="*/ 1454980 h 2781300"/>
              <a:gd name="connsiteX3" fmla="*/ 4513930 w 4687779"/>
              <a:gd name="connsiteY3" fmla="*/ 1959500 h 2781300"/>
              <a:gd name="connsiteX4" fmla="*/ 2258590 w 4687779"/>
              <a:gd name="connsiteY4" fmla="*/ 1959500 h 2781300"/>
              <a:gd name="connsiteX5" fmla="*/ 496292 w 4687779"/>
              <a:gd name="connsiteY5" fmla="*/ 2781300 h 2781300"/>
              <a:gd name="connsiteX6" fmla="*/ 160229 w 4687779"/>
              <a:gd name="connsiteY6" fmla="*/ 2626541 h 2781300"/>
              <a:gd name="connsiteX7" fmla="*/ 0 w 4687779"/>
              <a:gd name="connsiteY7" fmla="*/ 1703077 h 2781300"/>
              <a:gd name="connsiteX8" fmla="*/ 134829 w 4687779"/>
              <a:gd name="connsiteY8" fmla="*/ 0 h 2781300"/>
              <a:gd name="connsiteX0" fmla="*/ 134829 w 4687779"/>
              <a:gd name="connsiteY0" fmla="*/ 0 h 2626541"/>
              <a:gd name="connsiteX1" fmla="*/ 4687779 w 4687779"/>
              <a:gd name="connsiteY1" fmla="*/ 394875 h 2626541"/>
              <a:gd name="connsiteX2" fmla="*/ 4685504 w 4687779"/>
              <a:gd name="connsiteY2" fmla="*/ 1454980 h 2626541"/>
              <a:gd name="connsiteX3" fmla="*/ 4513930 w 4687779"/>
              <a:gd name="connsiteY3" fmla="*/ 1959500 h 2626541"/>
              <a:gd name="connsiteX4" fmla="*/ 2258590 w 4687779"/>
              <a:gd name="connsiteY4" fmla="*/ 1959500 h 2626541"/>
              <a:gd name="connsiteX5" fmla="*/ 565400 w 4687779"/>
              <a:gd name="connsiteY5" fmla="*/ 1848116 h 2626541"/>
              <a:gd name="connsiteX6" fmla="*/ 160229 w 4687779"/>
              <a:gd name="connsiteY6" fmla="*/ 2626541 h 2626541"/>
              <a:gd name="connsiteX7" fmla="*/ 0 w 4687779"/>
              <a:gd name="connsiteY7" fmla="*/ 1703077 h 2626541"/>
              <a:gd name="connsiteX8" fmla="*/ 134829 w 4687779"/>
              <a:gd name="connsiteY8" fmla="*/ 0 h 2626541"/>
              <a:gd name="connsiteX0" fmla="*/ 134829 w 4686262"/>
              <a:gd name="connsiteY0" fmla="*/ 0 h 2626541"/>
              <a:gd name="connsiteX1" fmla="*/ 4513930 w 4686262"/>
              <a:gd name="connsiteY1" fmla="*/ 394875 h 2626541"/>
              <a:gd name="connsiteX2" fmla="*/ 4685504 w 4686262"/>
              <a:gd name="connsiteY2" fmla="*/ 1454980 h 2626541"/>
              <a:gd name="connsiteX3" fmla="*/ 4513930 w 4686262"/>
              <a:gd name="connsiteY3" fmla="*/ 1959500 h 2626541"/>
              <a:gd name="connsiteX4" fmla="*/ 2258590 w 4686262"/>
              <a:gd name="connsiteY4" fmla="*/ 1959500 h 2626541"/>
              <a:gd name="connsiteX5" fmla="*/ 565400 w 4686262"/>
              <a:gd name="connsiteY5" fmla="*/ 1848116 h 2626541"/>
              <a:gd name="connsiteX6" fmla="*/ 160229 w 4686262"/>
              <a:gd name="connsiteY6" fmla="*/ 2626541 h 2626541"/>
              <a:gd name="connsiteX7" fmla="*/ 0 w 4686262"/>
              <a:gd name="connsiteY7" fmla="*/ 1703077 h 2626541"/>
              <a:gd name="connsiteX8" fmla="*/ 134829 w 4686262"/>
              <a:gd name="connsiteY8" fmla="*/ 0 h 26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6262" h="2626541">
                <a:moveTo>
                  <a:pt x="134829" y="0"/>
                </a:moveTo>
                <a:lnTo>
                  <a:pt x="4513930" y="394875"/>
                </a:lnTo>
                <a:cubicBezTo>
                  <a:pt x="4513172" y="748243"/>
                  <a:pt x="4686262" y="1101612"/>
                  <a:pt x="4685504" y="1454980"/>
                </a:cubicBezTo>
                <a:cubicBezTo>
                  <a:pt x="4686262" y="1596038"/>
                  <a:pt x="4525996" y="2014639"/>
                  <a:pt x="4513930" y="1959500"/>
                </a:cubicBezTo>
                <a:lnTo>
                  <a:pt x="2258590" y="1959500"/>
                </a:lnTo>
                <a:lnTo>
                  <a:pt x="565400" y="1848116"/>
                </a:lnTo>
                <a:lnTo>
                  <a:pt x="160229" y="2626541"/>
                </a:lnTo>
                <a:lnTo>
                  <a:pt x="0" y="1703077"/>
                </a:lnTo>
                <a:lnTo>
                  <a:pt x="13482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Forme libre 108"/>
          <p:cNvSpPr/>
          <p:nvPr/>
        </p:nvSpPr>
        <p:spPr>
          <a:xfrm>
            <a:off x="-945104" y="4676448"/>
            <a:ext cx="4772633" cy="311586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2742154 w 4687779"/>
              <a:gd name="connsiteY1" fmla="*/ 151536 h 3126108"/>
              <a:gd name="connsiteX2" fmla="*/ 4687779 w 4687779"/>
              <a:gd name="connsiteY2" fmla="*/ 0 h 3126108"/>
              <a:gd name="connsiteX3" fmla="*/ 4687779 w 4687779"/>
              <a:gd name="connsiteY3" fmla="*/ 3126108 h 3126108"/>
              <a:gd name="connsiteX4" fmla="*/ 1300897 w 4687779"/>
              <a:gd name="connsiteY4" fmla="*/ 2969441 h 3126108"/>
              <a:gd name="connsiteX5" fmla="*/ 496292 w 4687779"/>
              <a:gd name="connsiteY5" fmla="*/ 3124200 h 3126108"/>
              <a:gd name="connsiteX6" fmla="*/ 160229 w 4687779"/>
              <a:gd name="connsiteY6" fmla="*/ 2969441 h 3126108"/>
              <a:gd name="connsiteX7" fmla="*/ 0 w 4687779"/>
              <a:gd name="connsiteY7" fmla="*/ 2045977 h 3126108"/>
              <a:gd name="connsiteX8" fmla="*/ 134829 w 4687779"/>
              <a:gd name="connsiteY8" fmla="*/ 342900 h 3126108"/>
              <a:gd name="connsiteX0" fmla="*/ 134829 w 4687779"/>
              <a:gd name="connsiteY0" fmla="*/ 342900 h 3126108"/>
              <a:gd name="connsiteX1" fmla="*/ 3241396 w 4687779"/>
              <a:gd name="connsiteY1" fmla="*/ 197806 h 3126108"/>
              <a:gd name="connsiteX2" fmla="*/ 4687779 w 4687779"/>
              <a:gd name="connsiteY2" fmla="*/ 0 h 3126108"/>
              <a:gd name="connsiteX3" fmla="*/ 4687779 w 4687779"/>
              <a:gd name="connsiteY3" fmla="*/ 3126108 h 3126108"/>
              <a:gd name="connsiteX4" fmla="*/ 1300897 w 4687779"/>
              <a:gd name="connsiteY4" fmla="*/ 2969441 h 3126108"/>
              <a:gd name="connsiteX5" fmla="*/ 496292 w 4687779"/>
              <a:gd name="connsiteY5" fmla="*/ 3124200 h 3126108"/>
              <a:gd name="connsiteX6" fmla="*/ 160229 w 4687779"/>
              <a:gd name="connsiteY6" fmla="*/ 2969441 h 3126108"/>
              <a:gd name="connsiteX7" fmla="*/ 0 w 4687779"/>
              <a:gd name="connsiteY7" fmla="*/ 2045977 h 3126108"/>
              <a:gd name="connsiteX8" fmla="*/ 134829 w 4687779"/>
              <a:gd name="connsiteY8" fmla="*/ 342900 h 3126108"/>
              <a:gd name="connsiteX0" fmla="*/ 134829 w 4687779"/>
              <a:gd name="connsiteY0" fmla="*/ 334042 h 3117250"/>
              <a:gd name="connsiteX1" fmla="*/ 3241396 w 4687779"/>
              <a:gd name="connsiteY1" fmla="*/ 188948 h 3117250"/>
              <a:gd name="connsiteX2" fmla="*/ 4484908 w 4687779"/>
              <a:gd name="connsiteY2" fmla="*/ 0 h 3117250"/>
              <a:gd name="connsiteX3" fmla="*/ 4687779 w 4687779"/>
              <a:gd name="connsiteY3" fmla="*/ 3117250 h 3117250"/>
              <a:gd name="connsiteX4" fmla="*/ 1300897 w 4687779"/>
              <a:gd name="connsiteY4" fmla="*/ 2960583 h 3117250"/>
              <a:gd name="connsiteX5" fmla="*/ 496292 w 4687779"/>
              <a:gd name="connsiteY5" fmla="*/ 3115342 h 3117250"/>
              <a:gd name="connsiteX6" fmla="*/ 160229 w 4687779"/>
              <a:gd name="connsiteY6" fmla="*/ 2960583 h 3117250"/>
              <a:gd name="connsiteX7" fmla="*/ 0 w 4687779"/>
              <a:gd name="connsiteY7" fmla="*/ 2037119 h 3117250"/>
              <a:gd name="connsiteX8" fmla="*/ 134829 w 4687779"/>
              <a:gd name="connsiteY8" fmla="*/ 334042 h 3117250"/>
              <a:gd name="connsiteX0" fmla="*/ 134829 w 4687779"/>
              <a:gd name="connsiteY0" fmla="*/ 334042 h 3117250"/>
              <a:gd name="connsiteX1" fmla="*/ 3241396 w 4687779"/>
              <a:gd name="connsiteY1" fmla="*/ 188948 h 3117250"/>
              <a:gd name="connsiteX2" fmla="*/ 4484908 w 4687779"/>
              <a:gd name="connsiteY2" fmla="*/ 0 h 3117250"/>
              <a:gd name="connsiteX3" fmla="*/ 4687779 w 4687779"/>
              <a:gd name="connsiteY3" fmla="*/ 3117250 h 3117250"/>
              <a:gd name="connsiteX4" fmla="*/ 1300897 w 4687779"/>
              <a:gd name="connsiteY4" fmla="*/ 2960583 h 3117250"/>
              <a:gd name="connsiteX5" fmla="*/ 496292 w 4687779"/>
              <a:gd name="connsiteY5" fmla="*/ 3115342 h 3117250"/>
              <a:gd name="connsiteX6" fmla="*/ 160229 w 4687779"/>
              <a:gd name="connsiteY6" fmla="*/ 2960583 h 3117250"/>
              <a:gd name="connsiteX7" fmla="*/ 0 w 4687779"/>
              <a:gd name="connsiteY7" fmla="*/ 2037119 h 3117250"/>
              <a:gd name="connsiteX8" fmla="*/ 134829 w 4687779"/>
              <a:gd name="connsiteY8" fmla="*/ 334042 h 3117250"/>
              <a:gd name="connsiteX0" fmla="*/ 134829 w 4654132"/>
              <a:gd name="connsiteY0" fmla="*/ 334042 h 3115342"/>
              <a:gd name="connsiteX1" fmla="*/ 3241396 w 4654132"/>
              <a:gd name="connsiteY1" fmla="*/ 188948 h 3115342"/>
              <a:gd name="connsiteX2" fmla="*/ 4484908 w 4654132"/>
              <a:gd name="connsiteY2" fmla="*/ 0 h 3115342"/>
              <a:gd name="connsiteX3" fmla="*/ 4399504 w 4654132"/>
              <a:gd name="connsiteY3" fmla="*/ 2422328 h 3115342"/>
              <a:gd name="connsiteX4" fmla="*/ 1300897 w 4654132"/>
              <a:gd name="connsiteY4" fmla="*/ 2960583 h 3115342"/>
              <a:gd name="connsiteX5" fmla="*/ 496292 w 4654132"/>
              <a:gd name="connsiteY5" fmla="*/ 3115342 h 3115342"/>
              <a:gd name="connsiteX6" fmla="*/ 160229 w 4654132"/>
              <a:gd name="connsiteY6" fmla="*/ 2960583 h 3115342"/>
              <a:gd name="connsiteX7" fmla="*/ 0 w 4654132"/>
              <a:gd name="connsiteY7" fmla="*/ 2037119 h 3115342"/>
              <a:gd name="connsiteX8" fmla="*/ 134829 w 4654132"/>
              <a:gd name="connsiteY8" fmla="*/ 334042 h 3115342"/>
              <a:gd name="connsiteX0" fmla="*/ 134829 w 4823356"/>
              <a:gd name="connsiteY0" fmla="*/ 334042 h 3115342"/>
              <a:gd name="connsiteX1" fmla="*/ 3241396 w 4823356"/>
              <a:gd name="connsiteY1" fmla="*/ 188948 h 3115342"/>
              <a:gd name="connsiteX2" fmla="*/ 4654132 w 4823356"/>
              <a:gd name="connsiteY2" fmla="*/ 0 h 3115342"/>
              <a:gd name="connsiteX3" fmla="*/ 4399504 w 4823356"/>
              <a:gd name="connsiteY3" fmla="*/ 2422328 h 3115342"/>
              <a:gd name="connsiteX4" fmla="*/ 1300897 w 4823356"/>
              <a:gd name="connsiteY4" fmla="*/ 2960583 h 3115342"/>
              <a:gd name="connsiteX5" fmla="*/ 496292 w 4823356"/>
              <a:gd name="connsiteY5" fmla="*/ 3115342 h 3115342"/>
              <a:gd name="connsiteX6" fmla="*/ 160229 w 4823356"/>
              <a:gd name="connsiteY6" fmla="*/ 2960583 h 3115342"/>
              <a:gd name="connsiteX7" fmla="*/ 0 w 4823356"/>
              <a:gd name="connsiteY7" fmla="*/ 2037119 h 3115342"/>
              <a:gd name="connsiteX8" fmla="*/ 134829 w 4823356"/>
              <a:gd name="connsiteY8" fmla="*/ 334042 h 3115342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399504 w 4654132"/>
              <a:gd name="connsiteY3" fmla="*/ 24666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654132 w 4654132"/>
              <a:gd name="connsiteY3" fmla="*/ 19078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233261 h 3159655"/>
              <a:gd name="connsiteX2" fmla="*/ 4654132 w 4654132"/>
              <a:gd name="connsiteY2" fmla="*/ 44313 h 3159655"/>
              <a:gd name="connsiteX3" fmla="*/ 4654132 w 4654132"/>
              <a:gd name="connsiteY3" fmla="*/ 23142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378355 h 3159655"/>
              <a:gd name="connsiteX1" fmla="*/ 3241396 w 4654132"/>
              <a:gd name="connsiteY1" fmla="*/ 107124 h 3159655"/>
              <a:gd name="connsiteX2" fmla="*/ 4654132 w 4654132"/>
              <a:gd name="connsiteY2" fmla="*/ 44313 h 3159655"/>
              <a:gd name="connsiteX3" fmla="*/ 4654132 w 4654132"/>
              <a:gd name="connsiteY3" fmla="*/ 2314241 h 3159655"/>
              <a:gd name="connsiteX4" fmla="*/ 1300897 w 4654132"/>
              <a:gd name="connsiteY4" fmla="*/ 3004896 h 3159655"/>
              <a:gd name="connsiteX5" fmla="*/ 496292 w 4654132"/>
              <a:gd name="connsiteY5" fmla="*/ 3159655 h 3159655"/>
              <a:gd name="connsiteX6" fmla="*/ 160229 w 4654132"/>
              <a:gd name="connsiteY6" fmla="*/ 3004896 h 3159655"/>
              <a:gd name="connsiteX7" fmla="*/ 0 w 4654132"/>
              <a:gd name="connsiteY7" fmla="*/ 2081432 h 3159655"/>
              <a:gd name="connsiteX8" fmla="*/ 134829 w 4654132"/>
              <a:gd name="connsiteY8" fmla="*/ 378355 h 3159655"/>
              <a:gd name="connsiteX0" fmla="*/ 134829 w 4654132"/>
              <a:gd name="connsiteY0" fmla="*/ 287086 h 3068386"/>
              <a:gd name="connsiteX1" fmla="*/ 3241396 w 4654132"/>
              <a:gd name="connsiteY1" fmla="*/ 15855 h 3068386"/>
              <a:gd name="connsiteX2" fmla="*/ 4484908 w 4654132"/>
              <a:gd name="connsiteY2" fmla="*/ 44313 h 3068386"/>
              <a:gd name="connsiteX3" fmla="*/ 4654132 w 4654132"/>
              <a:gd name="connsiteY3" fmla="*/ 2222972 h 3068386"/>
              <a:gd name="connsiteX4" fmla="*/ 1300897 w 4654132"/>
              <a:gd name="connsiteY4" fmla="*/ 2913627 h 3068386"/>
              <a:gd name="connsiteX5" fmla="*/ 496292 w 4654132"/>
              <a:gd name="connsiteY5" fmla="*/ 3068386 h 3068386"/>
              <a:gd name="connsiteX6" fmla="*/ 160229 w 4654132"/>
              <a:gd name="connsiteY6" fmla="*/ 2913627 h 3068386"/>
              <a:gd name="connsiteX7" fmla="*/ 0 w 4654132"/>
              <a:gd name="connsiteY7" fmla="*/ 1990163 h 3068386"/>
              <a:gd name="connsiteX8" fmla="*/ 134829 w 4654132"/>
              <a:gd name="connsiteY8" fmla="*/ 287086 h 3068386"/>
              <a:gd name="connsiteX0" fmla="*/ 134829 w 4654132"/>
              <a:gd name="connsiteY0" fmla="*/ 331399 h 3112699"/>
              <a:gd name="connsiteX1" fmla="*/ 3241396 w 4654132"/>
              <a:gd name="connsiteY1" fmla="*/ 60168 h 3112699"/>
              <a:gd name="connsiteX2" fmla="*/ 4484908 w 4654132"/>
              <a:gd name="connsiteY2" fmla="*/ 44313 h 3112699"/>
              <a:gd name="connsiteX3" fmla="*/ 4654132 w 4654132"/>
              <a:gd name="connsiteY3" fmla="*/ 2267285 h 3112699"/>
              <a:gd name="connsiteX4" fmla="*/ 1300897 w 4654132"/>
              <a:gd name="connsiteY4" fmla="*/ 2957940 h 3112699"/>
              <a:gd name="connsiteX5" fmla="*/ 496292 w 4654132"/>
              <a:gd name="connsiteY5" fmla="*/ 3112699 h 3112699"/>
              <a:gd name="connsiteX6" fmla="*/ 160229 w 4654132"/>
              <a:gd name="connsiteY6" fmla="*/ 2957940 h 3112699"/>
              <a:gd name="connsiteX7" fmla="*/ 0 w 4654132"/>
              <a:gd name="connsiteY7" fmla="*/ 2034476 h 3112699"/>
              <a:gd name="connsiteX8" fmla="*/ 134829 w 4654132"/>
              <a:gd name="connsiteY8" fmla="*/ 331399 h 3112699"/>
              <a:gd name="connsiteX0" fmla="*/ 134829 w 5185383"/>
              <a:gd name="connsiteY0" fmla="*/ 453908 h 3235208"/>
              <a:gd name="connsiteX1" fmla="*/ 3241396 w 5185383"/>
              <a:gd name="connsiteY1" fmla="*/ 182677 h 3235208"/>
              <a:gd name="connsiteX2" fmla="*/ 4484908 w 5185383"/>
              <a:gd name="connsiteY2" fmla="*/ 166822 h 3235208"/>
              <a:gd name="connsiteX3" fmla="*/ 4488404 w 5185383"/>
              <a:gd name="connsiteY3" fmla="*/ 370495 h 3235208"/>
              <a:gd name="connsiteX4" fmla="*/ 4654132 w 5185383"/>
              <a:gd name="connsiteY4" fmla="*/ 2389794 h 3235208"/>
              <a:gd name="connsiteX5" fmla="*/ 1300897 w 5185383"/>
              <a:gd name="connsiteY5" fmla="*/ 3080449 h 3235208"/>
              <a:gd name="connsiteX6" fmla="*/ 496292 w 5185383"/>
              <a:gd name="connsiteY6" fmla="*/ 3235208 h 3235208"/>
              <a:gd name="connsiteX7" fmla="*/ 160229 w 5185383"/>
              <a:gd name="connsiteY7" fmla="*/ 3080449 h 3235208"/>
              <a:gd name="connsiteX8" fmla="*/ 0 w 5185383"/>
              <a:gd name="connsiteY8" fmla="*/ 2156985 h 3235208"/>
              <a:gd name="connsiteX9" fmla="*/ 134829 w 5185383"/>
              <a:gd name="connsiteY9" fmla="*/ 453908 h 3235208"/>
              <a:gd name="connsiteX0" fmla="*/ 134829 w 5185383"/>
              <a:gd name="connsiteY0" fmla="*/ 334565 h 3115865"/>
              <a:gd name="connsiteX1" fmla="*/ 3241396 w 5185383"/>
              <a:gd name="connsiteY1" fmla="*/ 63334 h 3115865"/>
              <a:gd name="connsiteX2" fmla="*/ 4484908 w 5185383"/>
              <a:gd name="connsiteY2" fmla="*/ 47479 h 3115865"/>
              <a:gd name="connsiteX3" fmla="*/ 4669700 w 5185383"/>
              <a:gd name="connsiteY3" fmla="*/ 370495 h 3115865"/>
              <a:gd name="connsiteX4" fmla="*/ 4654132 w 5185383"/>
              <a:gd name="connsiteY4" fmla="*/ 2270451 h 3115865"/>
              <a:gd name="connsiteX5" fmla="*/ 1300897 w 5185383"/>
              <a:gd name="connsiteY5" fmla="*/ 2961106 h 3115865"/>
              <a:gd name="connsiteX6" fmla="*/ 496292 w 5185383"/>
              <a:gd name="connsiteY6" fmla="*/ 3115865 h 3115865"/>
              <a:gd name="connsiteX7" fmla="*/ 160229 w 5185383"/>
              <a:gd name="connsiteY7" fmla="*/ 2961106 h 3115865"/>
              <a:gd name="connsiteX8" fmla="*/ 0 w 5185383"/>
              <a:gd name="connsiteY8" fmla="*/ 2037642 h 3115865"/>
              <a:gd name="connsiteX9" fmla="*/ 134829 w 5185383"/>
              <a:gd name="connsiteY9" fmla="*/ 334565 h 3115865"/>
              <a:gd name="connsiteX0" fmla="*/ 134829 w 5248883"/>
              <a:gd name="connsiteY0" fmla="*/ 334565 h 3115865"/>
              <a:gd name="connsiteX1" fmla="*/ 3241396 w 5248883"/>
              <a:gd name="connsiteY1" fmla="*/ 63334 h 3115865"/>
              <a:gd name="connsiteX2" fmla="*/ 4484908 w 5248883"/>
              <a:gd name="connsiteY2" fmla="*/ 47479 h 3115865"/>
              <a:gd name="connsiteX3" fmla="*/ 4669700 w 5248883"/>
              <a:gd name="connsiteY3" fmla="*/ 370495 h 3115865"/>
              <a:gd name="connsiteX4" fmla="*/ 4869404 w 5248883"/>
              <a:gd name="connsiteY4" fmla="*/ 1241752 h 3115865"/>
              <a:gd name="connsiteX5" fmla="*/ 4654132 w 5248883"/>
              <a:gd name="connsiteY5" fmla="*/ 2270451 h 3115865"/>
              <a:gd name="connsiteX6" fmla="*/ 1300897 w 5248883"/>
              <a:gd name="connsiteY6" fmla="*/ 2961106 h 3115865"/>
              <a:gd name="connsiteX7" fmla="*/ 496292 w 5248883"/>
              <a:gd name="connsiteY7" fmla="*/ 3115865 h 3115865"/>
              <a:gd name="connsiteX8" fmla="*/ 160229 w 5248883"/>
              <a:gd name="connsiteY8" fmla="*/ 2961106 h 3115865"/>
              <a:gd name="connsiteX9" fmla="*/ 0 w 5248883"/>
              <a:gd name="connsiteY9" fmla="*/ 2037642 h 3115865"/>
              <a:gd name="connsiteX10" fmla="*/ 134829 w 5248883"/>
              <a:gd name="connsiteY10" fmla="*/ 334565 h 3115865"/>
              <a:gd name="connsiteX0" fmla="*/ 134829 w 5248883"/>
              <a:gd name="connsiteY0" fmla="*/ 334565 h 3115865"/>
              <a:gd name="connsiteX1" fmla="*/ 3241396 w 5248883"/>
              <a:gd name="connsiteY1" fmla="*/ 63334 h 3115865"/>
              <a:gd name="connsiteX2" fmla="*/ 4484908 w 5248883"/>
              <a:gd name="connsiteY2" fmla="*/ 47479 h 3115865"/>
              <a:gd name="connsiteX3" fmla="*/ 4669700 w 5248883"/>
              <a:gd name="connsiteY3" fmla="*/ 370495 h 3115865"/>
              <a:gd name="connsiteX4" fmla="*/ 4484908 w 5248883"/>
              <a:gd name="connsiteY4" fmla="*/ 2027690 h 3115865"/>
              <a:gd name="connsiteX5" fmla="*/ 4654132 w 5248883"/>
              <a:gd name="connsiteY5" fmla="*/ 2270451 h 3115865"/>
              <a:gd name="connsiteX6" fmla="*/ 1300897 w 5248883"/>
              <a:gd name="connsiteY6" fmla="*/ 2961106 h 3115865"/>
              <a:gd name="connsiteX7" fmla="*/ 496292 w 5248883"/>
              <a:gd name="connsiteY7" fmla="*/ 3115865 h 3115865"/>
              <a:gd name="connsiteX8" fmla="*/ 160229 w 5248883"/>
              <a:gd name="connsiteY8" fmla="*/ 2961106 h 3115865"/>
              <a:gd name="connsiteX9" fmla="*/ 0 w 5248883"/>
              <a:gd name="connsiteY9" fmla="*/ 2037642 h 3115865"/>
              <a:gd name="connsiteX10" fmla="*/ 134829 w 524888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6970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7605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  <a:gd name="connsiteX0" fmla="*/ 134829 w 4772633"/>
              <a:gd name="connsiteY0" fmla="*/ 334565 h 3115865"/>
              <a:gd name="connsiteX1" fmla="*/ 3241396 w 4772633"/>
              <a:gd name="connsiteY1" fmla="*/ 63334 h 3115865"/>
              <a:gd name="connsiteX2" fmla="*/ 4484908 w 4772633"/>
              <a:gd name="connsiteY2" fmla="*/ 47479 h 3115865"/>
              <a:gd name="connsiteX3" fmla="*/ 4676050 w 4772633"/>
              <a:gd name="connsiteY3" fmla="*/ 370495 h 3115865"/>
              <a:gd name="connsiteX4" fmla="*/ 4484908 w 4772633"/>
              <a:gd name="connsiteY4" fmla="*/ 2027690 h 3115865"/>
              <a:gd name="connsiteX5" fmla="*/ 4177882 w 4772633"/>
              <a:gd name="connsiteY5" fmla="*/ 2651067 h 3115865"/>
              <a:gd name="connsiteX6" fmla="*/ 1300897 w 4772633"/>
              <a:gd name="connsiteY6" fmla="*/ 2961106 h 3115865"/>
              <a:gd name="connsiteX7" fmla="*/ 496292 w 4772633"/>
              <a:gd name="connsiteY7" fmla="*/ 3115865 h 3115865"/>
              <a:gd name="connsiteX8" fmla="*/ 160229 w 4772633"/>
              <a:gd name="connsiteY8" fmla="*/ 2961106 h 3115865"/>
              <a:gd name="connsiteX9" fmla="*/ 0 w 4772633"/>
              <a:gd name="connsiteY9" fmla="*/ 2037642 h 3115865"/>
              <a:gd name="connsiteX10" fmla="*/ 134829 w 4772633"/>
              <a:gd name="connsiteY10" fmla="*/ 334565 h 311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72633" h="3115865">
                <a:moveTo>
                  <a:pt x="134829" y="334565"/>
                </a:moveTo>
                <a:lnTo>
                  <a:pt x="3241396" y="63334"/>
                </a:lnTo>
                <a:lnTo>
                  <a:pt x="4484908" y="47479"/>
                </a:lnTo>
                <a:cubicBezTo>
                  <a:pt x="4692743" y="78782"/>
                  <a:pt x="4647846" y="0"/>
                  <a:pt x="4676050" y="370495"/>
                </a:cubicBezTo>
                <a:cubicBezTo>
                  <a:pt x="4671804" y="1401383"/>
                  <a:pt x="4567936" y="1647595"/>
                  <a:pt x="4484908" y="2027690"/>
                </a:cubicBezTo>
                <a:cubicBezTo>
                  <a:pt x="4401880" y="2407785"/>
                  <a:pt x="4772633" y="2364508"/>
                  <a:pt x="4177882" y="2651067"/>
                </a:cubicBezTo>
                <a:lnTo>
                  <a:pt x="1300897" y="2961106"/>
                </a:lnTo>
                <a:lnTo>
                  <a:pt x="496292" y="3115865"/>
                </a:lnTo>
                <a:lnTo>
                  <a:pt x="160229" y="2961106"/>
                </a:lnTo>
                <a:lnTo>
                  <a:pt x="0" y="2037642"/>
                </a:lnTo>
                <a:lnTo>
                  <a:pt x="134829" y="33456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Forme libre 107"/>
          <p:cNvSpPr/>
          <p:nvPr/>
        </p:nvSpPr>
        <p:spPr>
          <a:xfrm>
            <a:off x="7942443" y="3022510"/>
            <a:ext cx="5102744" cy="430500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602162 w 4687779"/>
              <a:gd name="connsiteY0" fmla="*/ 371872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602162 w 4687779"/>
              <a:gd name="connsiteY7" fmla="*/ 371872 h 3126108"/>
              <a:gd name="connsiteX0" fmla="*/ 1602162 w 4687779"/>
              <a:gd name="connsiteY0" fmla="*/ 371872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881842 w 4687779"/>
              <a:gd name="connsiteY7" fmla="*/ 1124040 h 3126108"/>
              <a:gd name="connsiteX8" fmla="*/ 1602162 w 4687779"/>
              <a:gd name="connsiteY8" fmla="*/ 371872 h 3126108"/>
              <a:gd name="connsiteX0" fmla="*/ 1602162 w 4687779"/>
              <a:gd name="connsiteY0" fmla="*/ 371872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507703 w 4687779"/>
              <a:gd name="connsiteY7" fmla="*/ 1299195 h 3126108"/>
              <a:gd name="connsiteX8" fmla="*/ 1602162 w 4687779"/>
              <a:gd name="connsiteY8" fmla="*/ 371872 h 3126108"/>
              <a:gd name="connsiteX0" fmla="*/ 1441933 w 4527550"/>
              <a:gd name="connsiteY0" fmla="*/ 371872 h 3126108"/>
              <a:gd name="connsiteX1" fmla="*/ 4527550 w 4527550"/>
              <a:gd name="connsiteY1" fmla="*/ 0 h 3126108"/>
              <a:gd name="connsiteX2" fmla="*/ 4527550 w 4527550"/>
              <a:gd name="connsiteY2" fmla="*/ 3126108 h 3126108"/>
              <a:gd name="connsiteX3" fmla="*/ 1140668 w 4527550"/>
              <a:gd name="connsiteY3" fmla="*/ 2969441 h 3126108"/>
              <a:gd name="connsiteX4" fmla="*/ 336063 w 4527550"/>
              <a:gd name="connsiteY4" fmla="*/ 3124200 h 3126108"/>
              <a:gd name="connsiteX5" fmla="*/ 0 w 4527550"/>
              <a:gd name="connsiteY5" fmla="*/ 2969441 h 3126108"/>
              <a:gd name="connsiteX6" fmla="*/ 127787 w 4527550"/>
              <a:gd name="connsiteY6" fmla="*/ 1849821 h 3126108"/>
              <a:gd name="connsiteX7" fmla="*/ 1347474 w 4527550"/>
              <a:gd name="connsiteY7" fmla="*/ 1299195 h 3126108"/>
              <a:gd name="connsiteX8" fmla="*/ 1441933 w 4527550"/>
              <a:gd name="connsiteY8" fmla="*/ 371872 h 3126108"/>
              <a:gd name="connsiteX0" fmla="*/ 1441933 w 4527550"/>
              <a:gd name="connsiteY0" fmla="*/ 371872 h 3126108"/>
              <a:gd name="connsiteX1" fmla="*/ 4527550 w 4527550"/>
              <a:gd name="connsiteY1" fmla="*/ 0 h 3126108"/>
              <a:gd name="connsiteX2" fmla="*/ 4527550 w 4527550"/>
              <a:gd name="connsiteY2" fmla="*/ 3126108 h 3126108"/>
              <a:gd name="connsiteX3" fmla="*/ 1140668 w 4527550"/>
              <a:gd name="connsiteY3" fmla="*/ 2969441 h 3126108"/>
              <a:gd name="connsiteX4" fmla="*/ 336063 w 4527550"/>
              <a:gd name="connsiteY4" fmla="*/ 3124200 h 3126108"/>
              <a:gd name="connsiteX5" fmla="*/ 0 w 4527550"/>
              <a:gd name="connsiteY5" fmla="*/ 2969441 h 3126108"/>
              <a:gd name="connsiteX6" fmla="*/ 33335 w 4527550"/>
              <a:gd name="connsiteY6" fmla="*/ 2893626 h 3126108"/>
              <a:gd name="connsiteX7" fmla="*/ 127787 w 4527550"/>
              <a:gd name="connsiteY7" fmla="*/ 1849821 h 3126108"/>
              <a:gd name="connsiteX8" fmla="*/ 1347474 w 4527550"/>
              <a:gd name="connsiteY8" fmla="*/ 1299195 h 3126108"/>
              <a:gd name="connsiteX9" fmla="*/ 1441933 w 4527550"/>
              <a:gd name="connsiteY9" fmla="*/ 371872 h 3126108"/>
              <a:gd name="connsiteX0" fmla="*/ 2388808 w 5474425"/>
              <a:gd name="connsiteY0" fmla="*/ 371872 h 3126108"/>
              <a:gd name="connsiteX1" fmla="*/ 5474425 w 5474425"/>
              <a:gd name="connsiteY1" fmla="*/ 0 h 3126108"/>
              <a:gd name="connsiteX2" fmla="*/ 5474425 w 5474425"/>
              <a:gd name="connsiteY2" fmla="*/ 3126108 h 3126108"/>
              <a:gd name="connsiteX3" fmla="*/ 2087543 w 5474425"/>
              <a:gd name="connsiteY3" fmla="*/ 2969441 h 3126108"/>
              <a:gd name="connsiteX4" fmla="*/ 0 w 5474425"/>
              <a:gd name="connsiteY4" fmla="*/ 3126108 h 3126108"/>
              <a:gd name="connsiteX5" fmla="*/ 946875 w 5474425"/>
              <a:gd name="connsiteY5" fmla="*/ 2969441 h 3126108"/>
              <a:gd name="connsiteX6" fmla="*/ 980210 w 5474425"/>
              <a:gd name="connsiteY6" fmla="*/ 2893626 h 3126108"/>
              <a:gd name="connsiteX7" fmla="*/ 1074662 w 5474425"/>
              <a:gd name="connsiteY7" fmla="*/ 1849821 h 3126108"/>
              <a:gd name="connsiteX8" fmla="*/ 2294349 w 5474425"/>
              <a:gd name="connsiteY8" fmla="*/ 1299195 h 3126108"/>
              <a:gd name="connsiteX9" fmla="*/ 2388808 w 5474425"/>
              <a:gd name="connsiteY9" fmla="*/ 371872 h 3126108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312610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946875 w 5474425"/>
              <a:gd name="connsiteY5" fmla="*/ 2969441 h 4305005"/>
              <a:gd name="connsiteX6" fmla="*/ 980210 w 5474425"/>
              <a:gd name="connsiteY6" fmla="*/ 2893626 h 4305005"/>
              <a:gd name="connsiteX7" fmla="*/ 1074662 w 5474425"/>
              <a:gd name="connsiteY7" fmla="*/ 1849821 h 4305005"/>
              <a:gd name="connsiteX8" fmla="*/ 2294349 w 5474425"/>
              <a:gd name="connsiteY8" fmla="*/ 1299195 h 4305005"/>
              <a:gd name="connsiteX9" fmla="*/ 2388808 w 5474425"/>
              <a:gd name="connsiteY9" fmla="*/ 371872 h 4305005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412305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946875 w 5474425"/>
              <a:gd name="connsiteY5" fmla="*/ 2969441 h 4305005"/>
              <a:gd name="connsiteX6" fmla="*/ 980210 w 5474425"/>
              <a:gd name="connsiteY6" fmla="*/ 2893626 h 4305005"/>
              <a:gd name="connsiteX7" fmla="*/ 1074662 w 5474425"/>
              <a:gd name="connsiteY7" fmla="*/ 1849821 h 4305005"/>
              <a:gd name="connsiteX8" fmla="*/ 2294349 w 5474425"/>
              <a:gd name="connsiteY8" fmla="*/ 1299195 h 4305005"/>
              <a:gd name="connsiteX9" fmla="*/ 2388808 w 5474425"/>
              <a:gd name="connsiteY9" fmla="*/ 371872 h 4305005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412305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1280256 w 5474425"/>
              <a:gd name="connsiteY5" fmla="*/ 2893626 h 4305005"/>
              <a:gd name="connsiteX6" fmla="*/ 980210 w 5474425"/>
              <a:gd name="connsiteY6" fmla="*/ 2893626 h 4305005"/>
              <a:gd name="connsiteX7" fmla="*/ 1074662 w 5474425"/>
              <a:gd name="connsiteY7" fmla="*/ 1849821 h 4305005"/>
              <a:gd name="connsiteX8" fmla="*/ 2294349 w 5474425"/>
              <a:gd name="connsiteY8" fmla="*/ 1299195 h 4305005"/>
              <a:gd name="connsiteX9" fmla="*/ 2388808 w 5474425"/>
              <a:gd name="connsiteY9" fmla="*/ 371872 h 4305005"/>
              <a:gd name="connsiteX0" fmla="*/ 2388808 w 5474425"/>
              <a:gd name="connsiteY0" fmla="*/ 371872 h 4305005"/>
              <a:gd name="connsiteX1" fmla="*/ 5474425 w 5474425"/>
              <a:gd name="connsiteY1" fmla="*/ 0 h 4305005"/>
              <a:gd name="connsiteX2" fmla="*/ 5474425 w 5474425"/>
              <a:gd name="connsiteY2" fmla="*/ 4123058 h 4305005"/>
              <a:gd name="connsiteX3" fmla="*/ 176238 w 5474425"/>
              <a:gd name="connsiteY3" fmla="*/ 4305005 h 4305005"/>
              <a:gd name="connsiteX4" fmla="*/ 0 w 5474425"/>
              <a:gd name="connsiteY4" fmla="*/ 3126108 h 4305005"/>
              <a:gd name="connsiteX5" fmla="*/ 980210 w 5474425"/>
              <a:gd name="connsiteY5" fmla="*/ 2893626 h 4305005"/>
              <a:gd name="connsiteX6" fmla="*/ 1074662 w 5474425"/>
              <a:gd name="connsiteY6" fmla="*/ 1849821 h 4305005"/>
              <a:gd name="connsiteX7" fmla="*/ 2294349 w 5474425"/>
              <a:gd name="connsiteY7" fmla="*/ 1299195 h 4305005"/>
              <a:gd name="connsiteX8" fmla="*/ 2388808 w 5474425"/>
              <a:gd name="connsiteY8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2893626 h 4305005"/>
              <a:gd name="connsiteX5" fmla="*/ 803972 w 5298187"/>
              <a:gd name="connsiteY5" fmla="*/ 2893626 h 4305005"/>
              <a:gd name="connsiteX6" fmla="*/ 898424 w 5298187"/>
              <a:gd name="connsiteY6" fmla="*/ 1849821 h 4305005"/>
              <a:gd name="connsiteX7" fmla="*/ 2118111 w 5298187"/>
              <a:gd name="connsiteY7" fmla="*/ 1299195 h 4305005"/>
              <a:gd name="connsiteX8" fmla="*/ 2212570 w 5298187"/>
              <a:gd name="connsiteY8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2893626 h 4305005"/>
              <a:gd name="connsiteX5" fmla="*/ 803972 w 5298187"/>
              <a:gd name="connsiteY5" fmla="*/ 2893626 h 4305005"/>
              <a:gd name="connsiteX6" fmla="*/ 825500 w 5298187"/>
              <a:gd name="connsiteY6" fmla="*/ 2686140 h 4305005"/>
              <a:gd name="connsiteX7" fmla="*/ 898424 w 5298187"/>
              <a:gd name="connsiteY7" fmla="*/ 1849821 h 4305005"/>
              <a:gd name="connsiteX8" fmla="*/ 2118111 w 5298187"/>
              <a:gd name="connsiteY8" fmla="*/ 1299195 h 4305005"/>
              <a:gd name="connsiteX9" fmla="*/ 2212570 w 5298187"/>
              <a:gd name="connsiteY9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2893626 h 4305005"/>
              <a:gd name="connsiteX5" fmla="*/ 610408 w 5298187"/>
              <a:gd name="connsiteY5" fmla="*/ 2893626 h 4305005"/>
              <a:gd name="connsiteX6" fmla="*/ 825500 w 5298187"/>
              <a:gd name="connsiteY6" fmla="*/ 2686140 h 4305005"/>
              <a:gd name="connsiteX7" fmla="*/ 898424 w 5298187"/>
              <a:gd name="connsiteY7" fmla="*/ 1849821 h 4305005"/>
              <a:gd name="connsiteX8" fmla="*/ 2118111 w 5298187"/>
              <a:gd name="connsiteY8" fmla="*/ 1299195 h 4305005"/>
              <a:gd name="connsiteX9" fmla="*/ 2212570 w 5298187"/>
              <a:gd name="connsiteY9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3111590 h 4305005"/>
              <a:gd name="connsiteX5" fmla="*/ 0 w 5298187"/>
              <a:gd name="connsiteY5" fmla="*/ 2893626 h 4305005"/>
              <a:gd name="connsiteX6" fmla="*/ 610408 w 5298187"/>
              <a:gd name="connsiteY6" fmla="*/ 2893626 h 4305005"/>
              <a:gd name="connsiteX7" fmla="*/ 825500 w 5298187"/>
              <a:gd name="connsiteY7" fmla="*/ 2686140 h 4305005"/>
              <a:gd name="connsiteX8" fmla="*/ 898424 w 5298187"/>
              <a:gd name="connsiteY8" fmla="*/ 1849821 h 4305005"/>
              <a:gd name="connsiteX9" fmla="*/ 2118111 w 5298187"/>
              <a:gd name="connsiteY9" fmla="*/ 1299195 h 4305005"/>
              <a:gd name="connsiteX10" fmla="*/ 2212570 w 5298187"/>
              <a:gd name="connsiteY10" fmla="*/ 371872 h 4305005"/>
              <a:gd name="connsiteX0" fmla="*/ 2212570 w 5298187"/>
              <a:gd name="connsiteY0" fmla="*/ 371872 h 4305005"/>
              <a:gd name="connsiteX1" fmla="*/ 5298187 w 5298187"/>
              <a:gd name="connsiteY1" fmla="*/ 0 h 4305005"/>
              <a:gd name="connsiteX2" fmla="*/ 5298187 w 5298187"/>
              <a:gd name="connsiteY2" fmla="*/ 4123058 h 4305005"/>
              <a:gd name="connsiteX3" fmla="*/ 0 w 5298187"/>
              <a:gd name="connsiteY3" fmla="*/ 4305005 h 4305005"/>
              <a:gd name="connsiteX4" fmla="*/ 0 w 5298187"/>
              <a:gd name="connsiteY4" fmla="*/ 3111590 h 4305005"/>
              <a:gd name="connsiteX5" fmla="*/ 195443 w 5298187"/>
              <a:gd name="connsiteY5" fmla="*/ 2893626 h 4305005"/>
              <a:gd name="connsiteX6" fmla="*/ 610408 w 5298187"/>
              <a:gd name="connsiteY6" fmla="*/ 2893626 h 4305005"/>
              <a:gd name="connsiteX7" fmla="*/ 825500 w 5298187"/>
              <a:gd name="connsiteY7" fmla="*/ 2686140 h 4305005"/>
              <a:gd name="connsiteX8" fmla="*/ 898424 w 5298187"/>
              <a:gd name="connsiteY8" fmla="*/ 1849821 h 4305005"/>
              <a:gd name="connsiteX9" fmla="*/ 2118111 w 5298187"/>
              <a:gd name="connsiteY9" fmla="*/ 1299195 h 4305005"/>
              <a:gd name="connsiteX10" fmla="*/ 2212570 w 5298187"/>
              <a:gd name="connsiteY10" fmla="*/ 371872 h 430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187" h="4305005">
                <a:moveTo>
                  <a:pt x="2212570" y="371872"/>
                </a:moveTo>
                <a:lnTo>
                  <a:pt x="5298187" y="0"/>
                </a:lnTo>
                <a:lnTo>
                  <a:pt x="5298187" y="4123058"/>
                </a:lnTo>
                <a:lnTo>
                  <a:pt x="0" y="4305005"/>
                </a:lnTo>
                <a:lnTo>
                  <a:pt x="0" y="3111590"/>
                </a:lnTo>
                <a:lnTo>
                  <a:pt x="195443" y="2893626"/>
                </a:lnTo>
                <a:lnTo>
                  <a:pt x="610408" y="2893626"/>
                </a:lnTo>
                <a:lnTo>
                  <a:pt x="825500" y="2686140"/>
                </a:lnTo>
                <a:lnTo>
                  <a:pt x="898424" y="1849821"/>
                </a:lnTo>
                <a:lnTo>
                  <a:pt x="2118111" y="1299195"/>
                </a:lnTo>
                <a:lnTo>
                  <a:pt x="2212570" y="37187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Forme libre 104"/>
          <p:cNvSpPr/>
          <p:nvPr/>
        </p:nvSpPr>
        <p:spPr>
          <a:xfrm>
            <a:off x="8039166" y="-533400"/>
            <a:ext cx="4687779" cy="3375175"/>
          </a:xfrm>
          <a:custGeom>
            <a:avLst/>
            <a:gdLst>
              <a:gd name="connsiteX0" fmla="*/ 0 w 4552950"/>
              <a:gd name="connsiteY0" fmla="*/ 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0 w 4552950"/>
              <a:gd name="connsiteY4" fmla="*/ 0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72929 w 4552950"/>
              <a:gd name="connsiteY4" fmla="*/ 604931 h 3126108"/>
              <a:gd name="connsiteX0" fmla="*/ 172929 w 4552950"/>
              <a:gd name="connsiteY0" fmla="*/ 604931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172929 w 4552950"/>
              <a:gd name="connsiteY5" fmla="*/ 604931 h 3126108"/>
              <a:gd name="connsiteX0" fmla="*/ 0 w 4552950"/>
              <a:gd name="connsiteY0" fmla="*/ 342900 h 3126108"/>
              <a:gd name="connsiteX1" fmla="*/ 4552950 w 4552950"/>
              <a:gd name="connsiteY1" fmla="*/ 0 h 3126108"/>
              <a:gd name="connsiteX2" fmla="*/ 4552950 w 4552950"/>
              <a:gd name="connsiteY2" fmla="*/ 3126108 h 3126108"/>
              <a:gd name="connsiteX3" fmla="*/ 0 w 4552950"/>
              <a:gd name="connsiteY3" fmla="*/ 3126108 h 3126108"/>
              <a:gd name="connsiteX4" fmla="*/ 114300 w 4552950"/>
              <a:gd name="connsiteY4" fmla="*/ 1568450 h 3126108"/>
              <a:gd name="connsiteX5" fmla="*/ 0 w 4552950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4829 w 4687779"/>
              <a:gd name="connsiteY3" fmla="*/ 3126108 h 3126108"/>
              <a:gd name="connsiteX4" fmla="*/ 0 w 4687779"/>
              <a:gd name="connsiteY4" fmla="*/ 2045977 h 3126108"/>
              <a:gd name="connsiteX5" fmla="*/ 134829 w 4687779"/>
              <a:gd name="connsiteY5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34829 w 4687779"/>
              <a:gd name="connsiteY4" fmla="*/ 3126108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496292 w 4687779"/>
              <a:gd name="connsiteY3" fmla="*/ 3124200 h 3126108"/>
              <a:gd name="connsiteX4" fmla="*/ 160229 w 4687779"/>
              <a:gd name="connsiteY4" fmla="*/ 2969441 h 3126108"/>
              <a:gd name="connsiteX5" fmla="*/ 0 w 4687779"/>
              <a:gd name="connsiteY5" fmla="*/ 2045977 h 3126108"/>
              <a:gd name="connsiteX6" fmla="*/ 134829 w 4687779"/>
              <a:gd name="connsiteY6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137642 w 4687779"/>
              <a:gd name="connsiteY3" fmla="*/ 3124200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  <a:gd name="connsiteX0" fmla="*/ 134829 w 4687779"/>
              <a:gd name="connsiteY0" fmla="*/ 342900 h 3126108"/>
              <a:gd name="connsiteX1" fmla="*/ 4687779 w 4687779"/>
              <a:gd name="connsiteY1" fmla="*/ 0 h 3126108"/>
              <a:gd name="connsiteX2" fmla="*/ 4687779 w 4687779"/>
              <a:gd name="connsiteY2" fmla="*/ 3126108 h 3126108"/>
              <a:gd name="connsiteX3" fmla="*/ 1300897 w 4687779"/>
              <a:gd name="connsiteY3" fmla="*/ 2969441 h 3126108"/>
              <a:gd name="connsiteX4" fmla="*/ 496292 w 4687779"/>
              <a:gd name="connsiteY4" fmla="*/ 3124200 h 3126108"/>
              <a:gd name="connsiteX5" fmla="*/ 160229 w 4687779"/>
              <a:gd name="connsiteY5" fmla="*/ 2969441 h 3126108"/>
              <a:gd name="connsiteX6" fmla="*/ 0 w 4687779"/>
              <a:gd name="connsiteY6" fmla="*/ 2045977 h 3126108"/>
              <a:gd name="connsiteX7" fmla="*/ 134829 w 4687779"/>
              <a:gd name="connsiteY7" fmla="*/ 342900 h 312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7779" h="3126108">
                <a:moveTo>
                  <a:pt x="134829" y="342900"/>
                </a:moveTo>
                <a:lnTo>
                  <a:pt x="4687779" y="0"/>
                </a:lnTo>
                <a:lnTo>
                  <a:pt x="4687779" y="3126108"/>
                </a:lnTo>
                <a:lnTo>
                  <a:pt x="1300897" y="2969441"/>
                </a:lnTo>
                <a:lnTo>
                  <a:pt x="496292" y="3124200"/>
                </a:lnTo>
                <a:lnTo>
                  <a:pt x="160229" y="2969441"/>
                </a:lnTo>
                <a:lnTo>
                  <a:pt x="0" y="2045977"/>
                </a:lnTo>
                <a:lnTo>
                  <a:pt x="134829" y="3429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6"/>
          <p:cNvGrpSpPr/>
          <p:nvPr/>
        </p:nvGrpSpPr>
        <p:grpSpPr>
          <a:xfrm>
            <a:off x="-435430" y="162370"/>
            <a:ext cx="8182430" cy="1058305"/>
            <a:chOff x="-435429" y="-397668"/>
            <a:chExt cx="7075714" cy="1618343"/>
          </a:xfrm>
        </p:grpSpPr>
        <p:sp>
          <p:nvSpPr>
            <p:cNvPr id="27" name="Rectangle 26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02771" y="-52444"/>
            <a:ext cx="9088361" cy="1325563"/>
          </a:xfrm>
        </p:spPr>
        <p:txBody>
          <a:bodyPr/>
          <a:lstStyle/>
          <a:p>
            <a:r>
              <a:rPr lang="en-US" dirty="0" smtClean="0"/>
              <a:t>Merci pour </a:t>
            </a:r>
            <a:r>
              <a:rPr lang="en-US" dirty="0" err="1" smtClean="0"/>
              <a:t>votre</a:t>
            </a:r>
            <a:r>
              <a:rPr lang="en-US" dirty="0" smtClean="0"/>
              <a:t> attention !</a:t>
            </a:r>
            <a:endParaRPr lang="en-US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3979333" y="1734784"/>
            <a:ext cx="3767667" cy="35230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329723" y="2149278"/>
            <a:ext cx="797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Etats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239924" y="2841775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Radar(s)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436946" y="4404255"/>
            <a:ext cx="826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Filtre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959713" y="3649365"/>
            <a:ext cx="1618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(Attaquant)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955696" flipH="1">
            <a:off x="1843568" y="2275632"/>
            <a:ext cx="2355119" cy="1493756"/>
          </a:xfrm>
          <a:prstGeom prst="rect">
            <a:avLst/>
          </a:prstGeom>
        </p:spPr>
      </p:pic>
      <p:pic>
        <p:nvPicPr>
          <p:cNvPr id="12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314755" flipH="1" flipV="1">
            <a:off x="1638832" y="3410170"/>
            <a:ext cx="2355119" cy="1580977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834750" flipH="1" flipV="1">
            <a:off x="7442529" y="2547999"/>
            <a:ext cx="2355119" cy="149307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4483636" y="1342703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smtClean="0"/>
              <a:t>Benchmark</a:t>
            </a:r>
            <a:endParaRPr lang="fr-FR" sz="2400" i="1" dirty="0"/>
          </a:p>
        </p:txBody>
      </p:sp>
      <p:cxnSp>
        <p:nvCxnSpPr>
          <p:cNvPr id="19" name="Connecteur droit avec flèche 18"/>
          <p:cNvCxnSpPr>
            <a:endCxn id="8" idx="1"/>
          </p:cNvCxnSpPr>
          <p:nvPr/>
        </p:nvCxnSpPr>
        <p:spPr>
          <a:xfrm>
            <a:off x="5308600" y="2404533"/>
            <a:ext cx="931324" cy="6680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577848" y="4118264"/>
            <a:ext cx="766514" cy="5498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3"/>
          </p:cNvCxnSpPr>
          <p:nvPr/>
        </p:nvCxnSpPr>
        <p:spPr>
          <a:xfrm flipH="1">
            <a:off x="5577848" y="3187700"/>
            <a:ext cx="504303" cy="69249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4285273" y="2474924"/>
            <a:ext cx="117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 y z)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6344362" y="3187700"/>
            <a:ext cx="107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344362" y="4739782"/>
            <a:ext cx="96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(x̄ ȳ z̄)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126522" y="4000039"/>
            <a:ext cx="137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(r’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’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’)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pic>
        <p:nvPicPr>
          <p:cNvPr id="4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338" y="1920016"/>
            <a:ext cx="458524" cy="458524"/>
          </a:xfrm>
          <a:prstGeom prst="rect">
            <a:avLst/>
          </a:prstGeom>
          <a:noFill/>
        </p:spPr>
      </p:pic>
      <p:pic>
        <p:nvPicPr>
          <p:cNvPr id="43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2923" y="2378540"/>
            <a:ext cx="482878" cy="482878"/>
          </a:xfrm>
          <a:prstGeom prst="rect">
            <a:avLst/>
          </a:prstGeom>
          <a:noFill/>
        </p:spPr>
      </p:pic>
      <p:pic>
        <p:nvPicPr>
          <p:cNvPr id="44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68524" y="3187700"/>
            <a:ext cx="546097" cy="546097"/>
          </a:xfrm>
          <a:prstGeom prst="rect">
            <a:avLst/>
          </a:prstGeom>
          <a:noFill/>
        </p:spPr>
      </p:pic>
      <p:pic>
        <p:nvPicPr>
          <p:cNvPr id="45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02923" y="3945731"/>
            <a:ext cx="458524" cy="458524"/>
          </a:xfrm>
          <a:prstGeom prst="rect">
            <a:avLst/>
          </a:prstGeom>
          <a:noFill/>
        </p:spPr>
      </p:pic>
      <p:pic>
        <p:nvPicPr>
          <p:cNvPr id="4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27639" flipH="1">
            <a:off x="7620420" y="3483993"/>
            <a:ext cx="2355119" cy="1493756"/>
          </a:xfrm>
          <a:prstGeom prst="rect">
            <a:avLst/>
          </a:prstGeom>
        </p:spPr>
      </p:pic>
      <p:sp>
        <p:nvSpPr>
          <p:cNvPr id="47" name="ZoneTexte 46"/>
          <p:cNvSpPr txBox="1"/>
          <p:nvPr/>
        </p:nvSpPr>
        <p:spPr>
          <a:xfrm>
            <a:off x="114494" y="1573536"/>
            <a:ext cx="2888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err="1" smtClean="0"/>
              <a:t>Tracks</a:t>
            </a:r>
            <a:r>
              <a:rPr lang="fr-FR" sz="2400" b="1" i="1" dirty="0" smtClean="0"/>
              <a:t> </a:t>
            </a:r>
            <a:r>
              <a:rPr lang="fr-FR" sz="2400" dirty="0" smtClean="0"/>
              <a:t>avec </a:t>
            </a:r>
            <a:endParaRPr lang="fr-FR" sz="2400" b="1" i="1" dirty="0" smtClean="0"/>
          </a:p>
          <a:p>
            <a:r>
              <a:rPr lang="fr-FR" sz="2400" b="1" i="1" dirty="0" err="1" smtClean="0"/>
              <a:t>ManeuveredAirplane</a:t>
            </a:r>
            <a:endParaRPr lang="fr-FR" sz="2400" b="1" i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249244" y="5090184"/>
            <a:ext cx="3336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DOSAttacker</a:t>
            </a:r>
            <a:endParaRPr lang="fr-FR" sz="2400" b="1" i="1" dirty="0" smtClean="0"/>
          </a:p>
          <a:p>
            <a:r>
              <a:rPr lang="fr-FR" sz="2400" b="1" i="1" dirty="0" err="1" smtClean="0"/>
              <a:t>DriftAttacker</a:t>
            </a:r>
            <a:endParaRPr lang="fr-FR" sz="2400" b="1" i="1" dirty="0" smtClean="0"/>
          </a:p>
          <a:p>
            <a:r>
              <a:rPr lang="fr-FR" sz="2400" b="1" i="1" dirty="0" err="1" smtClean="0"/>
              <a:t>CumulativeDriftAttacker</a:t>
            </a:r>
            <a:endParaRPr lang="fr-FR" sz="2400" b="1" i="1" dirty="0" smtClean="0"/>
          </a:p>
        </p:txBody>
      </p:sp>
      <p:sp>
        <p:nvSpPr>
          <p:cNvPr id="51" name="ZoneTexte 50"/>
          <p:cNvSpPr txBox="1"/>
          <p:nvPr/>
        </p:nvSpPr>
        <p:spPr>
          <a:xfrm>
            <a:off x="9062271" y="262031"/>
            <a:ext cx="329820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1 Radar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9028791" y="872080"/>
            <a:ext cx="4844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 </a:t>
            </a:r>
          </a:p>
          <a:p>
            <a:r>
              <a:rPr lang="fr-FR" sz="2200" b="1" dirty="0" smtClean="0"/>
              <a:t>- Fréquences identiques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8969327" y="1795544"/>
            <a:ext cx="4584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2 Radars</a:t>
            </a:r>
          </a:p>
          <a:p>
            <a:r>
              <a:rPr lang="fr-FR" sz="2200" b="1" dirty="0" smtClean="0"/>
              <a:t>- Fréquences différentes</a:t>
            </a:r>
          </a:p>
        </p:txBody>
      </p:sp>
      <p:pic>
        <p:nvPicPr>
          <p:cNvPr id="54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0973" y="312508"/>
            <a:ext cx="411188" cy="411188"/>
          </a:xfrm>
          <a:prstGeom prst="rect">
            <a:avLst/>
          </a:prstGeom>
          <a:noFill/>
        </p:spPr>
      </p:pic>
      <p:pic>
        <p:nvPicPr>
          <p:cNvPr id="55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39830" y="923676"/>
            <a:ext cx="411188" cy="411188"/>
          </a:xfrm>
          <a:prstGeom prst="rect">
            <a:avLst/>
          </a:prstGeom>
          <a:noFill/>
        </p:spPr>
      </p:pic>
      <p:pic>
        <p:nvPicPr>
          <p:cNvPr id="56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5424" y="1070867"/>
            <a:ext cx="411188" cy="411188"/>
          </a:xfrm>
          <a:prstGeom prst="rect">
            <a:avLst/>
          </a:prstGeom>
          <a:noFill/>
        </p:spPr>
      </p:pic>
      <p:pic>
        <p:nvPicPr>
          <p:cNvPr id="57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45379" y="1748347"/>
            <a:ext cx="411188" cy="411188"/>
          </a:xfrm>
          <a:prstGeom prst="rect">
            <a:avLst/>
          </a:prstGeom>
          <a:noFill/>
        </p:spPr>
      </p:pic>
      <p:pic>
        <p:nvPicPr>
          <p:cNvPr id="58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0973" y="1895538"/>
            <a:ext cx="411188" cy="411188"/>
          </a:xfrm>
          <a:prstGeom prst="rect">
            <a:avLst/>
          </a:prstGeom>
          <a:noFill/>
        </p:spPr>
      </p:pic>
      <p:pic>
        <p:nvPicPr>
          <p:cNvPr id="59" name="Picture 2" descr="C:\Users\qde\Desktop\Kalman-FalseDataInjection\Presentations\FlatIcons\price-tag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57408" y="2167677"/>
            <a:ext cx="387130" cy="387130"/>
          </a:xfrm>
          <a:prstGeom prst="rect">
            <a:avLst/>
          </a:prstGeom>
          <a:noFill/>
        </p:spPr>
      </p:pic>
      <p:sp>
        <p:nvSpPr>
          <p:cNvPr id="67" name="Ellipse 66"/>
          <p:cNvSpPr/>
          <p:nvPr/>
        </p:nvSpPr>
        <p:spPr>
          <a:xfrm>
            <a:off x="10334373" y="3476932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10362948" y="3535335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11061447" y="3476932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/>
          <p:cNvSpPr/>
          <p:nvPr/>
        </p:nvSpPr>
        <p:spPr>
          <a:xfrm>
            <a:off x="11090022" y="3535335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>
            <a:off x="10354481" y="415690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/>
          <p:cNvSpPr/>
          <p:nvPr/>
        </p:nvSpPr>
        <p:spPr>
          <a:xfrm>
            <a:off x="10383056" y="421530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11090022" y="415690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/>
          <p:cNvSpPr/>
          <p:nvPr/>
        </p:nvSpPr>
        <p:spPr>
          <a:xfrm>
            <a:off x="11118597" y="421530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TA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3" name="Groupe 60"/>
          <p:cNvGrpSpPr/>
          <p:nvPr/>
        </p:nvGrpSpPr>
        <p:grpSpPr>
          <a:xfrm>
            <a:off x="8851018" y="4954881"/>
            <a:ext cx="806977" cy="497708"/>
            <a:chOff x="358775" y="3232149"/>
            <a:chExt cx="1781175" cy="1098551"/>
          </a:xfrm>
        </p:grpSpPr>
        <p:sp>
          <p:nvSpPr>
            <p:cNvPr id="76" name="Ellipse 75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Ellipse 78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0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4" name="Groupe 60"/>
          <p:cNvGrpSpPr/>
          <p:nvPr/>
        </p:nvGrpSpPr>
        <p:grpSpPr>
          <a:xfrm>
            <a:off x="9775447" y="4954881"/>
            <a:ext cx="806977" cy="497708"/>
            <a:chOff x="358775" y="3232149"/>
            <a:chExt cx="1781175" cy="1098551"/>
          </a:xfrm>
        </p:grpSpPr>
        <p:sp>
          <p:nvSpPr>
            <p:cNvPr id="82" name="Ellipse 81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Ellipse 82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Ellipse 84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6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5" name="Groupe 60"/>
          <p:cNvGrpSpPr/>
          <p:nvPr/>
        </p:nvGrpSpPr>
        <p:grpSpPr>
          <a:xfrm>
            <a:off x="11157727" y="4954881"/>
            <a:ext cx="806977" cy="497708"/>
            <a:chOff x="358775" y="3232149"/>
            <a:chExt cx="1781175" cy="1098551"/>
          </a:xfrm>
        </p:grpSpPr>
        <p:sp>
          <p:nvSpPr>
            <p:cNvPr id="88" name="Ellipse 87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Ellipse 88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Ellipse 90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2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sp>
        <p:nvSpPr>
          <p:cNvPr id="94" name="Ellipse 93"/>
          <p:cNvSpPr/>
          <p:nvPr/>
        </p:nvSpPr>
        <p:spPr>
          <a:xfrm>
            <a:off x="10652933" y="5196675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10849781" y="5196675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Ellipse 95"/>
          <p:cNvSpPr/>
          <p:nvPr/>
        </p:nvSpPr>
        <p:spPr>
          <a:xfrm>
            <a:off x="11040280" y="5196675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7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5141" y="1557876"/>
            <a:ext cx="458524" cy="458524"/>
          </a:xfrm>
          <a:prstGeom prst="rect">
            <a:avLst/>
          </a:prstGeom>
          <a:noFill/>
        </p:spPr>
      </p:pic>
      <p:pic>
        <p:nvPicPr>
          <p:cNvPr id="100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02709" y="5445128"/>
            <a:ext cx="546097" cy="546097"/>
          </a:xfrm>
          <a:prstGeom prst="rect">
            <a:avLst/>
          </a:prstGeom>
          <a:noFill/>
        </p:spPr>
      </p:pic>
      <p:pic>
        <p:nvPicPr>
          <p:cNvPr id="8194" name="Picture 2" descr="C:\Users\qde\Desktop\Kalman-FalseDataInjection\Presentations\FlatIcons\nuclear-bomb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094957" y="4852739"/>
            <a:ext cx="697415" cy="697415"/>
          </a:xfrm>
          <a:prstGeom prst="rect">
            <a:avLst/>
          </a:prstGeom>
          <a:noFill/>
        </p:spPr>
      </p:pic>
      <p:pic>
        <p:nvPicPr>
          <p:cNvPr id="8195" name="Picture 3" descr="C:\Users\qde\Desktop\Kalman-FalseDataInjection\Presentations\FlatIcons\analysis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264462" y="5643563"/>
            <a:ext cx="863236" cy="863236"/>
          </a:xfrm>
          <a:prstGeom prst="rect">
            <a:avLst/>
          </a:prstGeom>
          <a:noFill/>
        </p:spPr>
      </p:pic>
      <p:sp>
        <p:nvSpPr>
          <p:cNvPr id="115" name="ZoneTexte 114"/>
          <p:cNvSpPr txBox="1"/>
          <p:nvPr/>
        </p:nvSpPr>
        <p:spPr>
          <a:xfrm>
            <a:off x="5127698" y="5624513"/>
            <a:ext cx="2638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chemeClr val="bg1"/>
                </a:solidFill>
              </a:rPr>
              <a:t>Trajectoires</a:t>
            </a:r>
          </a:p>
          <a:p>
            <a:r>
              <a:rPr lang="fr-FR" b="1" i="1" dirty="0" smtClean="0">
                <a:solidFill>
                  <a:schemeClr val="bg1"/>
                </a:solidFill>
              </a:rPr>
              <a:t>Performance du filtre</a:t>
            </a:r>
          </a:p>
          <a:p>
            <a:r>
              <a:rPr lang="fr-FR" b="1" i="1" dirty="0" smtClean="0">
                <a:solidFill>
                  <a:schemeClr val="bg1"/>
                </a:solidFill>
              </a:rPr>
              <a:t>Probabilités modèles</a:t>
            </a:r>
          </a:p>
        </p:txBody>
      </p:sp>
      <p:sp>
        <p:nvSpPr>
          <p:cNvPr id="81" name="Espace réservé du numéro de diapositive 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87" name="ZoneTexte 86"/>
          <p:cNvSpPr txBox="1"/>
          <p:nvPr/>
        </p:nvSpPr>
        <p:spPr>
          <a:xfrm>
            <a:off x="7942443" y="5618109"/>
            <a:ext cx="3304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	                   +</a:t>
            </a:r>
          </a:p>
          <a:p>
            <a:r>
              <a:rPr lang="fr-FR" sz="2400" b="1" i="1" dirty="0" err="1" smtClean="0"/>
              <a:t>MahalanobisDetector</a:t>
            </a:r>
            <a:endParaRPr lang="fr-FR" sz="2400" b="1" i="1" dirty="0" smtClean="0"/>
          </a:p>
          <a:p>
            <a:r>
              <a:rPr lang="fr-FR" sz="2400" b="1" i="1" dirty="0" err="1" smtClean="0"/>
              <a:t>EuclidianDetector</a:t>
            </a:r>
            <a:endParaRPr lang="fr-FR" sz="2400" b="1" i="1" dirty="0" smtClean="0"/>
          </a:p>
        </p:txBody>
      </p:sp>
      <p:pic>
        <p:nvPicPr>
          <p:cNvPr id="93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0976126" y="5991225"/>
            <a:ext cx="398588" cy="3985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3" name="Espace réservé du numéro de diapositive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12818</TotalTime>
  <Words>1973</Words>
  <Application>Microsoft Office PowerPoint</Application>
  <PresentationFormat>Personnalisé</PresentationFormat>
  <Paragraphs>775</Paragraphs>
  <Slides>81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81</vt:i4>
      </vt:variant>
    </vt:vector>
  </HeadingPairs>
  <TitlesOfParts>
    <vt:vector size="82" baseType="lpstr">
      <vt:lpstr>Office Theme</vt:lpstr>
      <vt:lpstr>Attaques d’estimateurs d’état :  Cas du filtre de Kalman</vt:lpstr>
      <vt:lpstr>Sommaire</vt:lpstr>
      <vt:lpstr>Filtrage de Kalman</vt:lpstr>
      <vt:lpstr>Estimateur d’état</vt:lpstr>
      <vt:lpstr>Étapes du filtrage</vt:lpstr>
      <vt:lpstr>Diapositive 6</vt:lpstr>
      <vt:lpstr>Étapes du filtrage</vt:lpstr>
      <vt:lpstr> Étape de Prédiction</vt:lpstr>
      <vt:lpstr> Étape de Prédiction</vt:lpstr>
      <vt:lpstr> Étape de Prédiction</vt:lpstr>
      <vt:lpstr> Étape de Prédiction</vt:lpstr>
      <vt:lpstr> Étape de Prédiction</vt:lpstr>
      <vt:lpstr> Étape de Prédiction</vt:lpstr>
      <vt:lpstr> Étape de Correction</vt:lpstr>
      <vt:lpstr> Étape de Correction</vt:lpstr>
      <vt:lpstr>   Les équations</vt:lpstr>
      <vt:lpstr> Les équations</vt:lpstr>
      <vt:lpstr> Les équations</vt:lpstr>
      <vt:lpstr> Les équations</vt:lpstr>
      <vt:lpstr> Les équations</vt:lpstr>
      <vt:lpstr> Les équations</vt:lpstr>
      <vt:lpstr>   Récapitulatif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Extended Kalman Filter (EKF)</vt:lpstr>
      <vt:lpstr>Problèmes des filtres</vt:lpstr>
      <vt:lpstr>Problèmes des filtres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Diapositive 48</vt:lpstr>
      <vt:lpstr>Diapositive 49</vt:lpstr>
      <vt:lpstr>Diapositive 50</vt:lpstr>
      <vt:lpstr>Diapositive 51</vt:lpstr>
      <vt:lpstr>Diapositive 52</vt:lpstr>
      <vt:lpstr>Diapositive 53</vt:lpstr>
      <vt:lpstr>Diapositive 54</vt:lpstr>
      <vt:lpstr>Diapositive 55</vt:lpstr>
      <vt:lpstr>Diapositive 56</vt:lpstr>
      <vt:lpstr>Diapositive 57</vt:lpstr>
      <vt:lpstr>Diapositive 58</vt:lpstr>
      <vt:lpstr>Diapositive 59</vt:lpstr>
      <vt:lpstr>Diapositive 60</vt:lpstr>
      <vt:lpstr>Diapositive 61</vt:lpstr>
      <vt:lpstr>Diapositive 62</vt:lpstr>
      <vt:lpstr>Diapositive 63</vt:lpstr>
      <vt:lpstr>Diapositive 64</vt:lpstr>
      <vt:lpstr>Diapositive 65</vt:lpstr>
      <vt:lpstr>Diapositive 66</vt:lpstr>
      <vt:lpstr>Implémentation Kalman</vt:lpstr>
      <vt:lpstr>Diapositive 68</vt:lpstr>
      <vt:lpstr>Diapositive 69</vt:lpstr>
      <vt:lpstr>Diapositive 70</vt:lpstr>
      <vt:lpstr>Diapositive 71</vt:lpstr>
      <vt:lpstr>Diapositive 72</vt:lpstr>
      <vt:lpstr>Diapositive 73</vt:lpstr>
      <vt:lpstr>Diapositive 74</vt:lpstr>
      <vt:lpstr>Banc d’essai et démonstration</vt:lpstr>
      <vt:lpstr>Banc d’essai et démonstration</vt:lpstr>
      <vt:lpstr>Banc d’essai et démonstration</vt:lpstr>
      <vt:lpstr>Banc d’essai et démonstration</vt:lpstr>
      <vt:lpstr>Banc d’essai et démonstration</vt:lpstr>
      <vt:lpstr>Banc d’essai et démonstration</vt:lpstr>
      <vt:lpstr>Merci pour votre attention 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Quentin DUCASSE (CI_2020)</dc:creator>
  <cp:lastModifiedBy>Quentin DUCASSE</cp:lastModifiedBy>
  <cp:revision>308</cp:revision>
  <dcterms:created xsi:type="dcterms:W3CDTF">2019-06-11T11:53:43Z</dcterms:created>
  <dcterms:modified xsi:type="dcterms:W3CDTF">2019-08-30T12:13:01Z</dcterms:modified>
</cp:coreProperties>
</file>